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Lst>
  <p:notesMasterIdLst>
    <p:notesMasterId r:id="rId47"/>
  </p:notesMasterIdLst>
  <p:handoutMasterIdLst>
    <p:handoutMasterId r:id="rId48"/>
  </p:handoutMasterIdLst>
  <p:sldIdLst>
    <p:sldId id="304" r:id="rId2"/>
    <p:sldId id="327" r:id="rId3"/>
    <p:sldId id="355" r:id="rId4"/>
    <p:sldId id="356" r:id="rId5"/>
    <p:sldId id="321" r:id="rId6"/>
    <p:sldId id="322" r:id="rId7"/>
    <p:sldId id="330" r:id="rId8"/>
    <p:sldId id="333" r:id="rId9"/>
    <p:sldId id="337" r:id="rId10"/>
    <p:sldId id="364" r:id="rId11"/>
    <p:sldId id="358" r:id="rId12"/>
    <p:sldId id="359" r:id="rId13"/>
    <p:sldId id="360" r:id="rId14"/>
    <p:sldId id="361" r:id="rId15"/>
    <p:sldId id="362" r:id="rId16"/>
    <p:sldId id="363" r:id="rId17"/>
    <p:sldId id="340" r:id="rId18"/>
    <p:sldId id="341" r:id="rId19"/>
    <p:sldId id="342" r:id="rId20"/>
    <p:sldId id="343" r:id="rId21"/>
    <p:sldId id="344" r:id="rId22"/>
    <p:sldId id="345" r:id="rId23"/>
    <p:sldId id="346" r:id="rId24"/>
    <p:sldId id="347" r:id="rId25"/>
    <p:sldId id="348" r:id="rId26"/>
    <p:sldId id="349" r:id="rId27"/>
    <p:sldId id="350" r:id="rId28"/>
    <p:sldId id="328" r:id="rId29"/>
    <p:sldId id="310" r:id="rId30"/>
    <p:sldId id="311" r:id="rId31"/>
    <p:sldId id="312" r:id="rId32"/>
    <p:sldId id="314" r:id="rId33"/>
    <p:sldId id="316" r:id="rId34"/>
    <p:sldId id="317" r:id="rId35"/>
    <p:sldId id="318" r:id="rId36"/>
    <p:sldId id="319" r:id="rId37"/>
    <p:sldId id="262" r:id="rId38"/>
    <p:sldId id="263" r:id="rId39"/>
    <p:sldId id="264" r:id="rId40"/>
    <p:sldId id="265" r:id="rId41"/>
    <p:sldId id="266" r:id="rId42"/>
    <p:sldId id="267" r:id="rId43"/>
    <p:sldId id="285" r:id="rId44"/>
    <p:sldId id="323" r:id="rId45"/>
    <p:sldId id="324" r:id="rId46"/>
  </p:sldIdLst>
  <p:sldSz cx="9144000" cy="6858000" type="screen4x3"/>
  <p:notesSz cx="6735763" cy="9866313"/>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30" autoAdjust="0"/>
    <p:restoredTop sz="94656"/>
  </p:normalViewPr>
  <p:slideViewPr>
    <p:cSldViewPr>
      <p:cViewPr varScale="1">
        <p:scale>
          <a:sx n="107" d="100"/>
          <a:sy n="107" d="100"/>
        </p:scale>
        <p:origin x="1824" y="168"/>
      </p:cViewPr>
      <p:guideLst>
        <p:guide orient="horz" pos="2160"/>
        <p:guide pos="2880"/>
      </p:guideLst>
    </p:cSldViewPr>
  </p:slideViewPr>
  <p:notesTextViewPr>
    <p:cViewPr>
      <p:scale>
        <a:sx n="1" d="1"/>
        <a:sy n="1" d="1"/>
      </p:scale>
      <p:origin x="0" y="0"/>
    </p:cViewPr>
  </p:notesTextViewPr>
  <p:sorterViewPr>
    <p:cViewPr>
      <p:scale>
        <a:sx n="100" d="100"/>
        <a:sy n="100" d="100"/>
      </p:scale>
      <p:origin x="0" y="505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39A84AAA-5294-4289-86D2-CB97C857BF0F}" type="datetimeFigureOut">
              <a:rPr lang="en-IE" smtClean="0"/>
              <a:t>18/11/2020</a:t>
            </a:fld>
            <a:endParaRPr lang="en-IE"/>
          </a:p>
        </p:txBody>
      </p:sp>
      <p:sp>
        <p:nvSpPr>
          <p:cNvPr id="4" name="Footer Placeholder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8B6B217B-6E3F-4295-AC15-FE23D4630269}" type="slidenum">
              <a:rPr lang="en-IE" smtClean="0"/>
              <a:t>‹#›</a:t>
            </a:fld>
            <a:endParaRPr lang="en-IE"/>
          </a:p>
        </p:txBody>
      </p:sp>
    </p:spTree>
    <p:extLst>
      <p:ext uri="{BB962C8B-B14F-4D97-AF65-F5344CB8AC3E}">
        <p14:creationId xmlns:p14="http://schemas.microsoft.com/office/powerpoint/2010/main" val="3544931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IE"/>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475E3D94-3633-4B73-8283-AA73DECABDD7}" type="datetimeFigureOut">
              <a:rPr lang="en-IE"/>
              <a:pPr>
                <a:defRPr/>
              </a:pPr>
              <a:t>18/11/2020</a:t>
            </a:fld>
            <a:endParaRPr lang="en-IE"/>
          </a:p>
        </p:txBody>
      </p:sp>
      <p:sp>
        <p:nvSpPr>
          <p:cNvPr id="4" name="Slide Image Placeholder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pPr lvl="0"/>
            <a:endParaRPr lang="en-IE" noProof="0"/>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IE" noProof="0"/>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IE"/>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EB281723-8FFD-4B1B-9D20-D6305D860786}" type="slidenum">
              <a:rPr lang="en-IE"/>
              <a:pPr>
                <a:defRPr/>
              </a:pPr>
              <a:t>‹#›</a:t>
            </a:fld>
            <a:endParaRPr lang="en-IE"/>
          </a:p>
        </p:txBody>
      </p:sp>
    </p:spTree>
    <p:extLst>
      <p:ext uri="{BB962C8B-B14F-4D97-AF65-F5344CB8AC3E}">
        <p14:creationId xmlns:p14="http://schemas.microsoft.com/office/powerpoint/2010/main" val="159720883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pPr>
              <a:defRPr/>
            </a:pPr>
            <a:fld id="{EB281723-8FFD-4B1B-9D20-D6305D860786}" type="slidenum">
              <a:rPr lang="en-IE" smtClean="0"/>
              <a:pPr>
                <a:defRPr/>
              </a:pPr>
              <a:t>6</a:t>
            </a:fld>
            <a:endParaRPr lang="en-IE"/>
          </a:p>
        </p:txBody>
      </p:sp>
    </p:spTree>
    <p:extLst>
      <p:ext uri="{BB962C8B-B14F-4D97-AF65-F5344CB8AC3E}">
        <p14:creationId xmlns:p14="http://schemas.microsoft.com/office/powerpoint/2010/main" val="3258122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Career – small no</a:t>
            </a:r>
            <a:r>
              <a:rPr lang="en-IE" baseline="0" dirty="0"/>
              <a:t> of individuals, typically males, who had careers in stereotypical professional jobs, for example law, medicine, education. </a:t>
            </a:r>
            <a:endParaRPr lang="en-IE" dirty="0"/>
          </a:p>
        </p:txBody>
      </p:sp>
      <p:sp>
        <p:nvSpPr>
          <p:cNvPr id="4" name="Slide Number Placeholder 3"/>
          <p:cNvSpPr>
            <a:spLocks noGrp="1"/>
          </p:cNvSpPr>
          <p:nvPr>
            <p:ph type="sldNum" sz="quarter" idx="10"/>
          </p:nvPr>
        </p:nvSpPr>
        <p:spPr/>
        <p:txBody>
          <a:bodyPr/>
          <a:lstStyle/>
          <a:p>
            <a:pPr>
              <a:defRPr/>
            </a:pPr>
            <a:fld id="{EB281723-8FFD-4B1B-9D20-D6305D860786}" type="slidenum">
              <a:rPr lang="en-IE" smtClean="0"/>
              <a:pPr>
                <a:defRPr/>
              </a:pPr>
              <a:t>8</a:t>
            </a:fld>
            <a:endParaRPr lang="en-IE"/>
          </a:p>
        </p:txBody>
      </p:sp>
    </p:spTree>
    <p:extLst>
      <p:ext uri="{BB962C8B-B14F-4D97-AF65-F5344CB8AC3E}">
        <p14:creationId xmlns:p14="http://schemas.microsoft.com/office/powerpoint/2010/main" val="2010853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IE" altLang="en-US"/>
              <a:t>Lowden et al. (2011), these key transferable or generic skills identified when recruiting newly qualified graduates include:</a:t>
            </a:r>
          </a:p>
          <a:p>
            <a:endParaRPr lang="en-IE" altLang="en-US"/>
          </a:p>
          <a:p>
            <a:endParaRPr lang="en-IE" altLang="en-US"/>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5547032-F1F7-4967-9BA2-9605E76D6C9D}" type="slidenum">
              <a:rPr lang="en-IE" altLang="en-US" smtClean="0">
                <a:latin typeface="Calibri" panose="020F0502020204030204" pitchFamily="34" charset="0"/>
              </a:rPr>
              <a:pPr/>
              <a:t>11</a:t>
            </a:fld>
            <a:endParaRPr lang="en-IE" altLang="en-US">
              <a:latin typeface="Calibri" panose="020F0502020204030204" pitchFamily="34" charset="0"/>
            </a:endParaRPr>
          </a:p>
        </p:txBody>
      </p:sp>
    </p:spTree>
    <p:extLst>
      <p:ext uri="{BB962C8B-B14F-4D97-AF65-F5344CB8AC3E}">
        <p14:creationId xmlns:p14="http://schemas.microsoft.com/office/powerpoint/2010/main" val="4274546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PT" altLang="pt-PT"/>
          </a:p>
        </p:txBody>
      </p:sp>
      <p:sp>
        <p:nvSpPr>
          <p:cNvPr id="29700"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683F4FC-3EE0-4499-8983-99FD2399240C}" type="slidenum">
              <a:rPr lang="en-IE" altLang="en-US" smtClean="0">
                <a:latin typeface="Calibri" panose="020F0502020204030204" pitchFamily="34" charset="0"/>
              </a:rPr>
              <a:pPr/>
              <a:t>12</a:t>
            </a:fld>
            <a:endParaRPr lang="en-IE" altLang="en-US">
              <a:latin typeface="Calibri" panose="020F0502020204030204" pitchFamily="34" charset="0"/>
            </a:endParaRPr>
          </a:p>
        </p:txBody>
      </p:sp>
    </p:spTree>
    <p:extLst>
      <p:ext uri="{BB962C8B-B14F-4D97-AF65-F5344CB8AC3E}">
        <p14:creationId xmlns:p14="http://schemas.microsoft.com/office/powerpoint/2010/main" val="1579041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IE" altLang="en-US"/>
              <a:t>Pre-graduate application </a:t>
            </a:r>
          </a:p>
          <a:p>
            <a:r>
              <a:rPr lang="en-IE" altLang="en-US"/>
              <a:t>Personal narratives necessary to marshal individual resources in a complementary and strategic manner, in real-world settings.</a:t>
            </a:r>
          </a:p>
          <a:p>
            <a:endParaRPr lang="en-IE" altLang="en-US"/>
          </a:p>
          <a:p>
            <a:endParaRPr lang="en-IE" altLang="en-US"/>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C9A965D-D9FD-451B-BCEF-44D604B45776}" type="slidenum">
              <a:rPr lang="en-IE" altLang="en-US" smtClean="0">
                <a:latin typeface="Calibri" panose="020F0502020204030204" pitchFamily="34" charset="0"/>
              </a:rPr>
              <a:pPr/>
              <a:t>13</a:t>
            </a:fld>
            <a:endParaRPr lang="en-IE" altLang="en-US">
              <a:latin typeface="Calibri" panose="020F0502020204030204" pitchFamily="34" charset="0"/>
            </a:endParaRPr>
          </a:p>
        </p:txBody>
      </p:sp>
    </p:spTree>
    <p:extLst>
      <p:ext uri="{BB962C8B-B14F-4D97-AF65-F5344CB8AC3E}">
        <p14:creationId xmlns:p14="http://schemas.microsoft.com/office/powerpoint/2010/main" val="1380587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IE" altLang="en-US"/>
              <a:t>Results from both the qualitative and quantitative phases of the current study demonstrated that 17 employability factors can be clustered into five higher-order composite categories. </a:t>
            </a:r>
          </a:p>
          <a:p>
            <a:endParaRPr lang="en-IE" altLang="en-US"/>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889B1AC-BE48-4A73-9887-D084245455CC}" type="slidenum">
              <a:rPr lang="en-IE" altLang="en-US" smtClean="0">
                <a:latin typeface="Calibri" panose="020F0502020204030204" pitchFamily="34" charset="0"/>
              </a:rPr>
              <a:pPr/>
              <a:t>14</a:t>
            </a:fld>
            <a:endParaRPr lang="en-IE" altLang="en-US">
              <a:latin typeface="Calibri" panose="020F0502020204030204" pitchFamily="34" charset="0"/>
            </a:endParaRPr>
          </a:p>
        </p:txBody>
      </p:sp>
    </p:spTree>
    <p:extLst>
      <p:ext uri="{BB962C8B-B14F-4D97-AF65-F5344CB8AC3E}">
        <p14:creationId xmlns:p14="http://schemas.microsoft.com/office/powerpoint/2010/main" val="3243182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PT" altLang="pt-PT"/>
          </a:p>
        </p:txBody>
      </p:sp>
      <p:sp>
        <p:nvSpPr>
          <p:cNvPr id="35844"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7F1148A-92AA-4B38-96D7-591172A09B43}" type="slidenum">
              <a:rPr lang="en-IE" altLang="en-US" smtClean="0">
                <a:latin typeface="Calibri" panose="020F0502020204030204" pitchFamily="34" charset="0"/>
              </a:rPr>
              <a:pPr/>
              <a:t>15</a:t>
            </a:fld>
            <a:endParaRPr lang="en-IE" altLang="en-US">
              <a:latin typeface="Calibri" panose="020F0502020204030204" pitchFamily="34" charset="0"/>
            </a:endParaRPr>
          </a:p>
        </p:txBody>
      </p:sp>
    </p:spTree>
    <p:extLst>
      <p:ext uri="{BB962C8B-B14F-4D97-AF65-F5344CB8AC3E}">
        <p14:creationId xmlns:p14="http://schemas.microsoft.com/office/powerpoint/2010/main" val="1426404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Marcador de Posição da Imagem do Diapositivo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Marcador de Posição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PT" altLang="pt-PT"/>
          </a:p>
        </p:txBody>
      </p:sp>
      <p:sp>
        <p:nvSpPr>
          <p:cNvPr id="37892" name="Marcador de Posição do Número do Diapositivo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DC4EF12-279C-46A0-B264-4923324BE32B}" type="slidenum">
              <a:rPr lang="en-IE" altLang="en-US" smtClean="0">
                <a:latin typeface="Calibri" panose="020F0502020204030204" pitchFamily="34" charset="0"/>
              </a:rPr>
              <a:pPr/>
              <a:t>16</a:t>
            </a:fld>
            <a:endParaRPr lang="en-IE" altLang="en-US">
              <a:latin typeface="Calibri" panose="020F0502020204030204" pitchFamily="34" charset="0"/>
            </a:endParaRPr>
          </a:p>
        </p:txBody>
      </p:sp>
    </p:spTree>
    <p:extLst>
      <p:ext uri="{BB962C8B-B14F-4D97-AF65-F5344CB8AC3E}">
        <p14:creationId xmlns:p14="http://schemas.microsoft.com/office/powerpoint/2010/main" val="432010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a:defRPr/>
            </a:pPr>
            <a:fld id="{EB281723-8FFD-4B1B-9D20-D6305D860786}" type="slidenum">
              <a:rPr lang="en-IE" smtClean="0"/>
              <a:pPr>
                <a:defRPr/>
              </a:pPr>
              <a:t>17</a:t>
            </a:fld>
            <a:endParaRPr lang="en-IE"/>
          </a:p>
        </p:txBody>
      </p:sp>
    </p:spTree>
    <p:extLst>
      <p:ext uri="{BB962C8B-B14F-4D97-AF65-F5344CB8AC3E}">
        <p14:creationId xmlns:p14="http://schemas.microsoft.com/office/powerpoint/2010/main" val="684404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Stereotypical Silicon Valley career, moves across the boundaries of separate employers</a:t>
            </a:r>
            <a:r>
              <a:rPr lang="en-US" baseline="0" dirty="0"/>
              <a:t> – IT professionals. </a:t>
            </a:r>
            <a:endParaRPr lang="en-US" dirty="0"/>
          </a:p>
        </p:txBody>
      </p:sp>
      <p:sp>
        <p:nvSpPr>
          <p:cNvPr id="4" name="Slide Number Placeholder 3"/>
          <p:cNvSpPr>
            <a:spLocks noGrp="1"/>
          </p:cNvSpPr>
          <p:nvPr>
            <p:ph type="sldNum" sz="quarter" idx="10"/>
          </p:nvPr>
        </p:nvSpPr>
        <p:spPr/>
        <p:txBody>
          <a:bodyPr/>
          <a:lstStyle/>
          <a:p>
            <a:pPr>
              <a:defRPr/>
            </a:pPr>
            <a:fld id="{EB281723-8FFD-4B1B-9D20-D6305D860786}" type="slidenum">
              <a:rPr lang="en-IE" smtClean="0"/>
              <a:pPr>
                <a:defRPr/>
              </a:pPr>
              <a:t>18</a:t>
            </a:fld>
            <a:endParaRPr lang="en-IE"/>
          </a:p>
        </p:txBody>
      </p:sp>
    </p:spTree>
    <p:extLst>
      <p:ext uri="{BB962C8B-B14F-4D97-AF65-F5344CB8AC3E}">
        <p14:creationId xmlns:p14="http://schemas.microsoft.com/office/powerpoint/2010/main" val="1604774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Protean Career is a concept that requires everyone to 1) monitor and assess the job market; 2) anticipate future developments, trends, and industry shifts, 3) gain the necessary skills, qualifications, relationships, and assets to meet the shifts, and 4) adapt quickly to thrive in an ever-changing workplace.</a:t>
            </a:r>
          </a:p>
          <a:p>
            <a:r>
              <a:rPr lang="en-US" dirty="0"/>
              <a:t>Proteus, in Greek mythology, the prophetic old man of the sea and shepherd of the sea's flocks (e.g., seals). He was subject to the sea god Poseidon, and his dwelling place was either the island of Pharos, near the mouth of the Nile River, or the island of </a:t>
            </a:r>
            <a:r>
              <a:rPr lang="en-US" dirty="0" err="1"/>
              <a:t>Carpathus</a:t>
            </a:r>
            <a:r>
              <a:rPr lang="en-US" dirty="0"/>
              <a:t>, between Crete and Rhodes.</a:t>
            </a:r>
          </a:p>
          <a:p>
            <a:r>
              <a:rPr lang="en-US" dirty="0"/>
              <a:t>The Protean Career is a concept that requires everyone to 1) monitor and assess the job market; 2) anticipate future developments, trends, and industry shifts, 3) gain the necessary skills, qualifications, relationships, and assets to meet the shifts, and 4) adapt quickly to thrive in an ever-changing workplace.</a:t>
            </a:r>
          </a:p>
          <a:p>
            <a:r>
              <a:rPr lang="en-US" dirty="0"/>
              <a:t>First, I think you should conceptualize protean, </a:t>
            </a:r>
            <a:r>
              <a:rPr lang="en-US" dirty="0" err="1"/>
              <a:t>boundaryless</a:t>
            </a:r>
            <a:r>
              <a:rPr lang="en-US" dirty="0"/>
              <a:t> and traditional careers not as individuals' traits and types but more as social and career trends which are determined by various financial, psychological and social conditions and the forms the work organization takes from the period of industrialism to the one of postmodernism.</a:t>
            </a:r>
          </a:p>
          <a:p>
            <a:r>
              <a:rPr lang="en-US" dirty="0"/>
              <a:t>Entrepreneurial and </a:t>
            </a:r>
            <a:r>
              <a:rPr lang="en-US" dirty="0" err="1"/>
              <a:t>Intrapreneurial</a:t>
            </a:r>
            <a:r>
              <a:rPr lang="en-US" dirty="0"/>
              <a:t> focused employees. </a:t>
            </a:r>
          </a:p>
          <a:p>
            <a:r>
              <a:rPr lang="en-US" dirty="0"/>
              <a:t>Proctor and Gamble - "Huge investment in people development. Great variety of assignments, products, geographies. Great values — you are treated right." — </a:t>
            </a:r>
          </a:p>
          <a:p>
            <a:r>
              <a:rPr lang="en-US" dirty="0"/>
              <a:t>Deloitte - "Opportunities to lead teams very early in your career. Ever-changing environment so flexibility is a must!" — Deloitte Employee (San Francisco, CA).</a:t>
            </a:r>
          </a:p>
          <a:p>
            <a:r>
              <a:rPr lang="en-US" dirty="0"/>
              <a:t> Ernst &amp; Young -"Great place to start your career. Organized training program and onboarding process. The company talks the talk and walks the walk when it comes to people first culture with flexibility and mobility." — Ernst &amp; Young Employee (Chicago, IL)</a:t>
            </a:r>
          </a:p>
          <a:p>
            <a:r>
              <a:rPr lang="en-US" dirty="0"/>
              <a:t>PwC - "If you like variety, PwC is the place to be. You have a great number of opportunities in both audit and advisory roles, and if you challenge yourself, you can grow your career here." — PwC Audit Associate (San Jose, CA)</a:t>
            </a:r>
          </a:p>
          <a:p>
            <a:r>
              <a:rPr lang="en-US" dirty="0"/>
              <a:t>Boston Consulting group - "Very strong training program: analytics, presenting, slide writing, managing client relationships. Consistent, 360 feedback culture. Typical 2-year track to move to next level." —Boston Consulting Group Principal (location n/a)</a:t>
            </a:r>
          </a:p>
          <a:p>
            <a:r>
              <a:rPr lang="en-US" dirty="0"/>
              <a:t>The 25 Best Companies To Work For If You Want To Get Promoted Fast, Vivian </a:t>
            </a:r>
            <a:r>
              <a:rPr lang="en-US" dirty="0" err="1"/>
              <a:t>Giang</a:t>
            </a:r>
            <a:r>
              <a:rPr lang="en-US" dirty="0"/>
              <a:t> Oct. 6, 2013, Business Insider. </a:t>
            </a:r>
          </a:p>
          <a:p>
            <a:endParaRPr lang="en-IE" dirty="0"/>
          </a:p>
        </p:txBody>
      </p:sp>
      <p:sp>
        <p:nvSpPr>
          <p:cNvPr id="4" name="Slide Number Placeholder 3"/>
          <p:cNvSpPr>
            <a:spLocks noGrp="1"/>
          </p:cNvSpPr>
          <p:nvPr>
            <p:ph type="sldNum" sz="quarter" idx="10"/>
          </p:nvPr>
        </p:nvSpPr>
        <p:spPr/>
        <p:txBody>
          <a:bodyPr/>
          <a:lstStyle/>
          <a:p>
            <a:pPr>
              <a:defRPr/>
            </a:pPr>
            <a:fld id="{EB281723-8FFD-4B1B-9D20-D6305D860786}" type="slidenum">
              <a:rPr lang="en-IE" smtClean="0"/>
              <a:pPr>
                <a:defRPr/>
              </a:pPr>
              <a:t>19</a:t>
            </a:fld>
            <a:endParaRPr lang="en-IE"/>
          </a:p>
        </p:txBody>
      </p:sp>
    </p:spTree>
    <p:extLst>
      <p:ext uri="{BB962C8B-B14F-4D97-AF65-F5344CB8AC3E}">
        <p14:creationId xmlns:p14="http://schemas.microsoft.com/office/powerpoint/2010/main" val="1773920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Own values – family business, sole trader, Politics,</a:t>
            </a:r>
            <a:r>
              <a:rPr lang="en-IE" baseline="0" dirty="0"/>
              <a:t> Public Service, Army, Medical, Charity, Writing etc. </a:t>
            </a:r>
            <a:endParaRPr lang="en-IE" dirty="0"/>
          </a:p>
        </p:txBody>
      </p:sp>
      <p:sp>
        <p:nvSpPr>
          <p:cNvPr id="4" name="Slide Number Placeholder 3"/>
          <p:cNvSpPr>
            <a:spLocks noGrp="1"/>
          </p:cNvSpPr>
          <p:nvPr>
            <p:ph type="sldNum" sz="quarter" idx="10"/>
          </p:nvPr>
        </p:nvSpPr>
        <p:spPr/>
        <p:txBody>
          <a:bodyPr/>
          <a:lstStyle/>
          <a:p>
            <a:pPr>
              <a:defRPr/>
            </a:pPr>
            <a:fld id="{EB281723-8FFD-4B1B-9D20-D6305D860786}" type="slidenum">
              <a:rPr lang="en-IE" smtClean="0"/>
              <a:pPr>
                <a:defRPr/>
              </a:pPr>
              <a:t>21</a:t>
            </a:fld>
            <a:endParaRPr lang="en-IE"/>
          </a:p>
        </p:txBody>
      </p:sp>
    </p:spTree>
    <p:extLst>
      <p:ext uri="{BB962C8B-B14F-4D97-AF65-F5344CB8AC3E}">
        <p14:creationId xmlns:p14="http://schemas.microsoft.com/office/powerpoint/2010/main" val="1386824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Life style and life stages. Work life</a:t>
            </a:r>
            <a:r>
              <a:rPr lang="en-IE" baseline="0" dirty="0"/>
              <a:t> balance, family friendly, career counselling, gender balance, Sweden. </a:t>
            </a:r>
            <a:endParaRPr lang="en-IE" dirty="0"/>
          </a:p>
        </p:txBody>
      </p:sp>
      <p:sp>
        <p:nvSpPr>
          <p:cNvPr id="4" name="Slide Number Placeholder 3"/>
          <p:cNvSpPr>
            <a:spLocks noGrp="1"/>
          </p:cNvSpPr>
          <p:nvPr>
            <p:ph type="sldNum" sz="quarter" idx="10"/>
          </p:nvPr>
        </p:nvSpPr>
        <p:spPr/>
        <p:txBody>
          <a:bodyPr/>
          <a:lstStyle/>
          <a:p>
            <a:pPr>
              <a:defRPr/>
            </a:pPr>
            <a:fld id="{EB281723-8FFD-4B1B-9D20-D6305D860786}" type="slidenum">
              <a:rPr lang="en-IE" smtClean="0"/>
              <a:pPr>
                <a:defRPr/>
              </a:pPr>
              <a:t>22</a:t>
            </a:fld>
            <a:endParaRPr lang="en-IE"/>
          </a:p>
        </p:txBody>
      </p:sp>
    </p:spTree>
    <p:extLst>
      <p:ext uri="{BB962C8B-B14F-4D97-AF65-F5344CB8AC3E}">
        <p14:creationId xmlns:p14="http://schemas.microsoft.com/office/powerpoint/2010/main" val="2702704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IKEA/ GMS? </a:t>
            </a:r>
          </a:p>
        </p:txBody>
      </p:sp>
      <p:sp>
        <p:nvSpPr>
          <p:cNvPr id="4" name="Slide Number Placeholder 3"/>
          <p:cNvSpPr>
            <a:spLocks noGrp="1"/>
          </p:cNvSpPr>
          <p:nvPr>
            <p:ph type="sldNum" sz="quarter" idx="10"/>
          </p:nvPr>
        </p:nvSpPr>
        <p:spPr/>
        <p:txBody>
          <a:bodyPr/>
          <a:lstStyle/>
          <a:p>
            <a:pPr>
              <a:defRPr/>
            </a:pPr>
            <a:fld id="{EB281723-8FFD-4B1B-9D20-D6305D860786}" type="slidenum">
              <a:rPr lang="en-IE" smtClean="0"/>
              <a:pPr>
                <a:defRPr/>
              </a:pPr>
              <a:t>25</a:t>
            </a:fld>
            <a:endParaRPr lang="en-IE"/>
          </a:p>
        </p:txBody>
      </p:sp>
    </p:spTree>
    <p:extLst>
      <p:ext uri="{BB962C8B-B14F-4D97-AF65-F5344CB8AC3E}">
        <p14:creationId xmlns:p14="http://schemas.microsoft.com/office/powerpoint/2010/main" val="1361144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Contracts – multiple clients. </a:t>
            </a:r>
          </a:p>
          <a:p>
            <a:r>
              <a:rPr lang="en-IE" dirty="0"/>
              <a:t>Consultant – teaching and practice. Mediation. Counselling.</a:t>
            </a:r>
            <a:r>
              <a:rPr lang="en-IE" baseline="0" dirty="0"/>
              <a:t> </a:t>
            </a:r>
            <a:endParaRPr lang="en-IE" dirty="0"/>
          </a:p>
          <a:p>
            <a:r>
              <a:rPr lang="en-IE" dirty="0"/>
              <a:t>Vendor.</a:t>
            </a:r>
          </a:p>
          <a:p>
            <a:endParaRPr lang="en-IE" dirty="0"/>
          </a:p>
        </p:txBody>
      </p:sp>
      <p:sp>
        <p:nvSpPr>
          <p:cNvPr id="4" name="Slide Number Placeholder 3"/>
          <p:cNvSpPr>
            <a:spLocks noGrp="1"/>
          </p:cNvSpPr>
          <p:nvPr>
            <p:ph type="sldNum" sz="quarter" idx="10"/>
          </p:nvPr>
        </p:nvSpPr>
        <p:spPr/>
        <p:txBody>
          <a:bodyPr/>
          <a:lstStyle/>
          <a:p>
            <a:fld id="{A5853822-FBD4-44B9-9CA8-6F1FDD6D87D4}" type="slidenum">
              <a:rPr lang="en-IE" smtClean="0"/>
              <a:pPr/>
              <a:t>26</a:t>
            </a:fld>
            <a:endParaRPr lang="en-IE"/>
          </a:p>
        </p:txBody>
      </p:sp>
    </p:spTree>
    <p:extLst>
      <p:ext uri="{BB962C8B-B14F-4D97-AF65-F5344CB8AC3E}">
        <p14:creationId xmlns:p14="http://schemas.microsoft.com/office/powerpoint/2010/main" val="41054794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err="1"/>
              <a:t>Mgt</a:t>
            </a:r>
            <a:r>
              <a:rPr lang="en-IE" baseline="0" dirty="0"/>
              <a:t> Consultant.</a:t>
            </a:r>
          </a:p>
          <a:p>
            <a:r>
              <a:rPr lang="en-IE" baseline="0" dirty="0"/>
              <a:t>Books and talks.</a:t>
            </a:r>
          </a:p>
          <a:p>
            <a:r>
              <a:rPr lang="en-IE" baseline="0" dirty="0" err="1"/>
              <a:t>Govt</a:t>
            </a:r>
            <a:endParaRPr lang="en-IE" baseline="0" dirty="0"/>
          </a:p>
          <a:p>
            <a:r>
              <a:rPr lang="en-IE" baseline="0" dirty="0"/>
              <a:t>Public and Private. </a:t>
            </a:r>
            <a:endParaRPr lang="en-IE" dirty="0"/>
          </a:p>
        </p:txBody>
      </p:sp>
      <p:sp>
        <p:nvSpPr>
          <p:cNvPr id="4" name="Slide Number Placeholder 3"/>
          <p:cNvSpPr>
            <a:spLocks noGrp="1"/>
          </p:cNvSpPr>
          <p:nvPr>
            <p:ph type="sldNum" sz="quarter" idx="10"/>
          </p:nvPr>
        </p:nvSpPr>
        <p:spPr/>
        <p:txBody>
          <a:bodyPr/>
          <a:lstStyle/>
          <a:p>
            <a:pPr>
              <a:defRPr/>
            </a:pPr>
            <a:fld id="{EB281723-8FFD-4B1B-9D20-D6305D860786}" type="slidenum">
              <a:rPr lang="en-IE" smtClean="0"/>
              <a:pPr>
                <a:defRPr/>
              </a:pPr>
              <a:t>27</a:t>
            </a:fld>
            <a:endParaRPr lang="en-IE"/>
          </a:p>
        </p:txBody>
      </p:sp>
    </p:spTree>
    <p:extLst>
      <p:ext uri="{BB962C8B-B14F-4D97-AF65-F5344CB8AC3E}">
        <p14:creationId xmlns:p14="http://schemas.microsoft.com/office/powerpoint/2010/main" val="16604252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Succession plan – IBM. The who, when, why,</a:t>
            </a:r>
            <a:r>
              <a:rPr lang="en-IE" baseline="0" dirty="0"/>
              <a:t> where and how of career development. </a:t>
            </a:r>
            <a:endParaRPr lang="en-IE" dirty="0"/>
          </a:p>
        </p:txBody>
      </p:sp>
      <p:sp>
        <p:nvSpPr>
          <p:cNvPr id="4" name="Slide Number Placeholder 3"/>
          <p:cNvSpPr>
            <a:spLocks noGrp="1"/>
          </p:cNvSpPr>
          <p:nvPr>
            <p:ph type="sldNum" sz="quarter" idx="10"/>
          </p:nvPr>
        </p:nvSpPr>
        <p:spPr/>
        <p:txBody>
          <a:bodyPr/>
          <a:lstStyle/>
          <a:p>
            <a:pPr>
              <a:defRPr/>
            </a:pPr>
            <a:fld id="{EB281723-8FFD-4B1B-9D20-D6305D860786}" type="slidenum">
              <a:rPr lang="en-IE" smtClean="0"/>
              <a:pPr>
                <a:defRPr/>
              </a:pPr>
              <a:t>33</a:t>
            </a:fld>
            <a:endParaRPr lang="en-IE"/>
          </a:p>
        </p:txBody>
      </p:sp>
    </p:spTree>
    <p:extLst>
      <p:ext uri="{BB962C8B-B14F-4D97-AF65-F5344CB8AC3E}">
        <p14:creationId xmlns:p14="http://schemas.microsoft.com/office/powerpoint/2010/main" val="2145152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IE"/>
          </a:p>
        </p:txBody>
      </p:sp>
      <p:sp>
        <p:nvSpPr>
          <p:cNvPr id="5" name="Footer Placeholder 4"/>
          <p:cNvSpPr>
            <a:spLocks noGrp="1"/>
          </p:cNvSpPr>
          <p:nvPr>
            <p:ph type="ftr" sz="quarter" idx="11"/>
          </p:nvPr>
        </p:nvSpPr>
        <p:spPr/>
        <p:txBody>
          <a:bodyPr/>
          <a:lstStyle/>
          <a:p>
            <a:pPr>
              <a:defRPr/>
            </a:pPr>
            <a:endParaRPr lang="en-IE"/>
          </a:p>
        </p:txBody>
      </p:sp>
      <p:sp>
        <p:nvSpPr>
          <p:cNvPr id="6" name="Slide Number Placeholder 5"/>
          <p:cNvSpPr>
            <a:spLocks noGrp="1"/>
          </p:cNvSpPr>
          <p:nvPr>
            <p:ph type="sldNum" sz="quarter" idx="12"/>
          </p:nvPr>
        </p:nvSpPr>
        <p:spPr/>
        <p:txBody>
          <a:bodyPr/>
          <a:lstStyle/>
          <a:p>
            <a:pPr>
              <a:defRPr/>
            </a:pPr>
            <a:fld id="{95113857-1C36-4CB0-A929-FE5D3CEC6763}" type="slidenum">
              <a:rPr lang="en-IE" smtClean="0"/>
              <a:pPr>
                <a:defRPr/>
              </a:pPr>
              <a:t>‹#›</a:t>
            </a:fld>
            <a:endParaRPr lang="en-IE"/>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endParaRPr lang="en-IE"/>
          </a:p>
        </p:txBody>
      </p:sp>
      <p:sp>
        <p:nvSpPr>
          <p:cNvPr id="5" name="Footer Placeholder 4"/>
          <p:cNvSpPr>
            <a:spLocks noGrp="1"/>
          </p:cNvSpPr>
          <p:nvPr>
            <p:ph type="ftr" sz="quarter" idx="11"/>
          </p:nvPr>
        </p:nvSpPr>
        <p:spPr/>
        <p:txBody>
          <a:bodyPr/>
          <a:lstStyle/>
          <a:p>
            <a:pPr>
              <a:defRPr/>
            </a:pPr>
            <a:endParaRPr lang="en-IE"/>
          </a:p>
        </p:txBody>
      </p:sp>
      <p:sp>
        <p:nvSpPr>
          <p:cNvPr id="6" name="Slide Number Placeholder 5"/>
          <p:cNvSpPr>
            <a:spLocks noGrp="1"/>
          </p:cNvSpPr>
          <p:nvPr>
            <p:ph type="sldNum" sz="quarter" idx="12"/>
          </p:nvPr>
        </p:nvSpPr>
        <p:spPr/>
        <p:txBody>
          <a:bodyPr/>
          <a:lstStyle/>
          <a:p>
            <a:pPr>
              <a:defRPr/>
            </a:pPr>
            <a:fld id="{5EBA002C-B0B1-4296-8B4E-0074644D59DC}" type="slidenum">
              <a:rPr lang="en-IE" smtClean="0"/>
              <a:pPr>
                <a:defRPr/>
              </a:pPr>
              <a:t>‹#›</a:t>
            </a:fld>
            <a:endParaRPr lang="en-IE"/>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143000" y="731520"/>
            <a:ext cx="64008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IE"/>
          </a:p>
        </p:txBody>
      </p:sp>
      <p:sp>
        <p:nvSpPr>
          <p:cNvPr id="5" name="Footer Placeholder 4"/>
          <p:cNvSpPr>
            <a:spLocks noGrp="1"/>
          </p:cNvSpPr>
          <p:nvPr>
            <p:ph type="ftr" sz="quarter" idx="11"/>
          </p:nvPr>
        </p:nvSpPr>
        <p:spPr/>
        <p:txBody>
          <a:bodyPr/>
          <a:lstStyle/>
          <a:p>
            <a:pPr>
              <a:defRPr/>
            </a:pPr>
            <a:endParaRPr lang="en-IE"/>
          </a:p>
        </p:txBody>
      </p:sp>
      <p:sp>
        <p:nvSpPr>
          <p:cNvPr id="6" name="Slide Number Placeholder 5"/>
          <p:cNvSpPr>
            <a:spLocks noGrp="1"/>
          </p:cNvSpPr>
          <p:nvPr>
            <p:ph type="sldNum" sz="quarter" idx="12"/>
          </p:nvPr>
        </p:nvSpPr>
        <p:spPr/>
        <p:txBody>
          <a:bodyPr/>
          <a:lstStyle/>
          <a:p>
            <a:pPr>
              <a:defRPr/>
            </a:pPr>
            <a:fld id="{5E048F3D-205F-4F2B-B417-11CBAF44B2A5}" type="slidenum">
              <a:rPr lang="en-IE" smtClean="0"/>
              <a:pPr>
                <a:defRPr/>
              </a:pPr>
              <a:t>‹#›</a:t>
            </a:fld>
            <a:endParaRPr lang="en-I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endParaRPr lang="en-IE"/>
          </a:p>
        </p:txBody>
      </p:sp>
      <p:sp>
        <p:nvSpPr>
          <p:cNvPr id="6" name="Footer Placeholder 5"/>
          <p:cNvSpPr>
            <a:spLocks noGrp="1"/>
          </p:cNvSpPr>
          <p:nvPr>
            <p:ph type="ftr" sz="quarter" idx="11"/>
          </p:nvPr>
        </p:nvSpPr>
        <p:spPr/>
        <p:txBody>
          <a:bodyPr/>
          <a:lstStyle/>
          <a:p>
            <a:pPr>
              <a:defRPr/>
            </a:pPr>
            <a:endParaRPr lang="en-IE"/>
          </a:p>
        </p:txBody>
      </p:sp>
      <p:sp>
        <p:nvSpPr>
          <p:cNvPr id="7" name="Slide Number Placeholder 6"/>
          <p:cNvSpPr>
            <a:spLocks noGrp="1"/>
          </p:cNvSpPr>
          <p:nvPr>
            <p:ph type="sldNum" sz="quarter" idx="12"/>
          </p:nvPr>
        </p:nvSpPr>
        <p:spPr/>
        <p:txBody>
          <a:bodyPr/>
          <a:lstStyle/>
          <a:p>
            <a:pPr>
              <a:defRPr/>
            </a:pPr>
            <a:fld id="{8D36D438-1916-488B-A333-EBFB60B4FF01}" type="slidenum">
              <a:rPr lang="en-IE" smtClean="0"/>
              <a:pPr>
                <a:defRPr/>
              </a:pPr>
              <a:t>‹#›</a:t>
            </a:fld>
            <a:endParaRPr lang="en-IE"/>
          </a:p>
        </p:txBody>
      </p:sp>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142999" y="731519"/>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731520"/>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IE"/>
          </a:p>
        </p:txBody>
      </p:sp>
      <p:sp>
        <p:nvSpPr>
          <p:cNvPr id="8" name="Footer Placeholder 7"/>
          <p:cNvSpPr>
            <a:spLocks noGrp="1"/>
          </p:cNvSpPr>
          <p:nvPr>
            <p:ph type="ftr" sz="quarter" idx="11"/>
          </p:nvPr>
        </p:nvSpPr>
        <p:spPr/>
        <p:txBody>
          <a:bodyPr/>
          <a:lstStyle/>
          <a:p>
            <a:pPr>
              <a:defRPr/>
            </a:pPr>
            <a:endParaRPr lang="en-IE"/>
          </a:p>
        </p:txBody>
      </p:sp>
      <p:sp>
        <p:nvSpPr>
          <p:cNvPr id="9" name="Slide Number Placeholder 8"/>
          <p:cNvSpPr>
            <a:spLocks noGrp="1"/>
          </p:cNvSpPr>
          <p:nvPr>
            <p:ph type="sldNum" sz="quarter" idx="12"/>
          </p:nvPr>
        </p:nvSpPr>
        <p:spPr/>
        <p:txBody>
          <a:bodyPr/>
          <a:lstStyle/>
          <a:p>
            <a:pPr>
              <a:defRPr/>
            </a:pPr>
            <a:fld id="{5FE12E87-023B-487B-A624-E4B4F4D3E069}" type="slidenum">
              <a:rPr lang="en-IE" smtClean="0"/>
              <a:pPr>
                <a:defRPr/>
              </a:pPr>
              <a:t>‹#›</a:t>
            </a:fld>
            <a:endParaRPr lang="en-IE"/>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IE"/>
          </a:p>
        </p:txBody>
      </p:sp>
      <p:sp>
        <p:nvSpPr>
          <p:cNvPr id="4" name="Footer Placeholder 3"/>
          <p:cNvSpPr>
            <a:spLocks noGrp="1"/>
          </p:cNvSpPr>
          <p:nvPr>
            <p:ph type="ftr" sz="quarter" idx="11"/>
          </p:nvPr>
        </p:nvSpPr>
        <p:spPr/>
        <p:txBody>
          <a:bodyPr/>
          <a:lstStyle/>
          <a:p>
            <a:pPr>
              <a:defRPr/>
            </a:pPr>
            <a:endParaRPr lang="en-IE"/>
          </a:p>
        </p:txBody>
      </p:sp>
      <p:sp>
        <p:nvSpPr>
          <p:cNvPr id="5" name="Slide Number Placeholder 4"/>
          <p:cNvSpPr>
            <a:spLocks noGrp="1"/>
          </p:cNvSpPr>
          <p:nvPr>
            <p:ph type="sldNum" sz="quarter" idx="12"/>
          </p:nvPr>
        </p:nvSpPr>
        <p:spPr/>
        <p:txBody>
          <a:bodyPr/>
          <a:lstStyle/>
          <a:p>
            <a:pPr>
              <a:defRPr/>
            </a:pPr>
            <a:fld id="{B744C225-C0F7-47AF-A169-C69AD49D4638}" type="slidenum">
              <a:rPr lang="en-IE" smtClean="0"/>
              <a:pPr>
                <a:defRPr/>
              </a:pPr>
              <a:t>‹#›</a:t>
            </a:fld>
            <a:endParaRPr lang="en-I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IE"/>
          </a:p>
        </p:txBody>
      </p:sp>
      <p:sp>
        <p:nvSpPr>
          <p:cNvPr id="3" name="Footer Placeholder 2"/>
          <p:cNvSpPr>
            <a:spLocks noGrp="1"/>
          </p:cNvSpPr>
          <p:nvPr>
            <p:ph type="ftr" sz="quarter" idx="11"/>
          </p:nvPr>
        </p:nvSpPr>
        <p:spPr/>
        <p:txBody>
          <a:bodyPr/>
          <a:lstStyle/>
          <a:p>
            <a:pPr>
              <a:defRPr/>
            </a:pPr>
            <a:endParaRPr lang="en-IE"/>
          </a:p>
        </p:txBody>
      </p:sp>
      <p:sp>
        <p:nvSpPr>
          <p:cNvPr id="4" name="Slide Number Placeholder 3"/>
          <p:cNvSpPr>
            <a:spLocks noGrp="1"/>
          </p:cNvSpPr>
          <p:nvPr>
            <p:ph type="sldNum" sz="quarter" idx="12"/>
          </p:nvPr>
        </p:nvSpPr>
        <p:spPr/>
        <p:txBody>
          <a:bodyPr/>
          <a:lstStyle/>
          <a:p>
            <a:pPr>
              <a:defRPr/>
            </a:pPr>
            <a:fld id="{2D36CB4E-8C06-454F-AC70-F5C354995EA2}" type="slidenum">
              <a:rPr lang="en-IE" smtClean="0"/>
              <a:pPr>
                <a:defRPr/>
              </a:pPr>
              <a:t>‹#›</a:t>
            </a:fld>
            <a:endParaRPr lang="en-I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IE"/>
          </a:p>
        </p:txBody>
      </p:sp>
      <p:sp>
        <p:nvSpPr>
          <p:cNvPr id="6" name="Footer Placeholder 5"/>
          <p:cNvSpPr>
            <a:spLocks noGrp="1"/>
          </p:cNvSpPr>
          <p:nvPr>
            <p:ph type="ftr" sz="quarter" idx="11"/>
          </p:nvPr>
        </p:nvSpPr>
        <p:spPr/>
        <p:txBody>
          <a:bodyPr/>
          <a:lstStyle/>
          <a:p>
            <a:pPr>
              <a:defRPr/>
            </a:pPr>
            <a:endParaRPr lang="en-IE"/>
          </a:p>
        </p:txBody>
      </p:sp>
      <p:sp>
        <p:nvSpPr>
          <p:cNvPr id="7" name="Slide Number Placeholder 6"/>
          <p:cNvSpPr>
            <a:spLocks noGrp="1"/>
          </p:cNvSpPr>
          <p:nvPr>
            <p:ph type="sldNum" sz="quarter" idx="12"/>
          </p:nvPr>
        </p:nvSpPr>
        <p:spPr/>
        <p:txBody>
          <a:bodyPr/>
          <a:lstStyle/>
          <a:p>
            <a:pPr>
              <a:defRPr/>
            </a:pPr>
            <a:fld id="{834D2B73-D5A3-40B4-A8EA-F8EAC702DA0A}" type="slidenum">
              <a:rPr lang="en-IE" smtClean="0"/>
              <a:pPr>
                <a:defRPr/>
              </a:pPr>
              <a:t>‹#›</a:t>
            </a:fld>
            <a:endParaRPr lang="en-I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IE"/>
          </a:p>
        </p:txBody>
      </p:sp>
      <p:sp>
        <p:nvSpPr>
          <p:cNvPr id="6" name="Footer Placeholder 5"/>
          <p:cNvSpPr>
            <a:spLocks noGrp="1"/>
          </p:cNvSpPr>
          <p:nvPr>
            <p:ph type="ftr" sz="quarter" idx="11"/>
          </p:nvPr>
        </p:nvSpPr>
        <p:spPr/>
        <p:txBody>
          <a:bodyPr/>
          <a:lstStyle/>
          <a:p>
            <a:pPr>
              <a:defRPr/>
            </a:pPr>
            <a:endParaRPr lang="en-IE"/>
          </a:p>
        </p:txBody>
      </p:sp>
      <p:sp>
        <p:nvSpPr>
          <p:cNvPr id="7" name="Slide Number Placeholder 6"/>
          <p:cNvSpPr>
            <a:spLocks noGrp="1"/>
          </p:cNvSpPr>
          <p:nvPr>
            <p:ph type="sldNum" sz="quarter" idx="12"/>
          </p:nvPr>
        </p:nvSpPr>
        <p:spPr/>
        <p:txBody>
          <a:bodyPr/>
          <a:lstStyle/>
          <a:p>
            <a:pPr>
              <a:defRPr/>
            </a:pPr>
            <a:fld id="{E0CE6DFB-1726-4F2F-8013-8E075BFB502F}" type="slidenum">
              <a:rPr lang="en-IE" smtClean="0"/>
              <a:pPr>
                <a:defRPr/>
              </a:pPr>
              <a:t>‹#›</a:t>
            </a:fld>
            <a:endParaRPr lang="en-IE"/>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IE"/>
          </a:p>
        </p:txBody>
      </p:sp>
      <p:sp>
        <p:nvSpPr>
          <p:cNvPr id="5" name="Footer Placeholder 4"/>
          <p:cNvSpPr>
            <a:spLocks noGrp="1"/>
          </p:cNvSpPr>
          <p:nvPr>
            <p:ph type="ftr" sz="quarter" idx="11"/>
          </p:nvPr>
        </p:nvSpPr>
        <p:spPr/>
        <p:txBody>
          <a:bodyPr/>
          <a:lstStyle/>
          <a:p>
            <a:pPr>
              <a:defRPr/>
            </a:pPr>
            <a:endParaRPr lang="en-IE"/>
          </a:p>
        </p:txBody>
      </p:sp>
      <p:sp>
        <p:nvSpPr>
          <p:cNvPr id="6" name="Slide Number Placeholder 5"/>
          <p:cNvSpPr>
            <a:spLocks noGrp="1"/>
          </p:cNvSpPr>
          <p:nvPr>
            <p:ph type="sldNum" sz="quarter" idx="12"/>
          </p:nvPr>
        </p:nvSpPr>
        <p:spPr/>
        <p:txBody>
          <a:bodyPr/>
          <a:lstStyle/>
          <a:p>
            <a:pPr>
              <a:defRPr/>
            </a:pPr>
            <a:fld id="{94B7C9A3-440F-4A29-8B6D-BE5C8F20E384}" type="slidenum">
              <a:rPr lang="en-IE" smtClean="0"/>
              <a:pPr>
                <a:defRPr/>
              </a:pPr>
              <a:t>‹#›</a:t>
            </a:fld>
            <a:endParaRPr lang="en-I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IE"/>
          </a:p>
        </p:txBody>
      </p:sp>
      <p:sp>
        <p:nvSpPr>
          <p:cNvPr id="5" name="Footer Placeholder 4"/>
          <p:cNvSpPr>
            <a:spLocks noGrp="1"/>
          </p:cNvSpPr>
          <p:nvPr>
            <p:ph type="ftr" sz="quarter" idx="11"/>
          </p:nvPr>
        </p:nvSpPr>
        <p:spPr/>
        <p:txBody>
          <a:bodyPr/>
          <a:lstStyle/>
          <a:p>
            <a:pPr>
              <a:defRPr/>
            </a:pPr>
            <a:endParaRPr lang="en-IE"/>
          </a:p>
        </p:txBody>
      </p:sp>
      <p:sp>
        <p:nvSpPr>
          <p:cNvPr id="6" name="Slide Number Placeholder 5"/>
          <p:cNvSpPr>
            <a:spLocks noGrp="1"/>
          </p:cNvSpPr>
          <p:nvPr>
            <p:ph type="sldNum" sz="quarter" idx="12"/>
          </p:nvPr>
        </p:nvSpPr>
        <p:spPr/>
        <p:txBody>
          <a:bodyPr/>
          <a:lstStyle/>
          <a:p>
            <a:pPr>
              <a:defRPr/>
            </a:pPr>
            <a:fld id="{A245354B-4D8B-48B4-9B93-77F8A4EA0A7D}" type="slidenum">
              <a:rPr lang="en-IE" smtClean="0"/>
              <a:pPr>
                <a:defRPr/>
              </a:pPr>
              <a:t>‹#›</a:t>
            </a:fld>
            <a:endParaRPr lang="en-I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IE"/>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pPr>
              <a:defRPr/>
            </a:pPr>
            <a:fld id="{EC707D31-24AA-44B8-AEE4-43778BEFAF9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a:defRPr/>
            </a:pPr>
            <a:endParaRPr lang="en-IE"/>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a:defRPr/>
            </a:pPr>
            <a:endParaRPr lang="en-IE"/>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a:defRPr/>
            </a:pPr>
            <a:fld id="{B6AB3D60-31CB-4944-90AA-B68A208D6D0E}" type="slidenum">
              <a:rPr lang="en-IE" smtClean="0"/>
              <a:pPr>
                <a:defRPr/>
              </a:pPr>
              <a:t>‹#›</a:t>
            </a:fld>
            <a:endParaRPr lang="en-IE"/>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hf sldNum="0" hd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p:nvPr>
        </p:nvSpPr>
        <p:spPr>
          <a:xfrm>
            <a:off x="685800" y="2130425"/>
            <a:ext cx="7772400" cy="1470025"/>
          </a:xfrm>
        </p:spPr>
        <p:txBody>
          <a:bodyPr/>
          <a:lstStyle/>
          <a:p>
            <a:r>
              <a:rPr lang="en-IE" dirty="0"/>
              <a:t>Career Development</a:t>
            </a:r>
            <a:br>
              <a:rPr lang="en-IE" dirty="0"/>
            </a:br>
            <a:r>
              <a:rPr lang="en-IE" dirty="0"/>
              <a:t>Lecture 6 </a:t>
            </a:r>
            <a:endParaRPr lang="en-US" dirty="0"/>
          </a:p>
        </p:txBody>
      </p:sp>
      <p:sp>
        <p:nvSpPr>
          <p:cNvPr id="3" name="Footer Placeholder 2"/>
          <p:cNvSpPr>
            <a:spLocks noGrp="1"/>
          </p:cNvSpPr>
          <p:nvPr>
            <p:ph type="ftr" sz="quarter" idx="11"/>
          </p:nvPr>
        </p:nvSpPr>
        <p:spPr/>
        <p:txBody>
          <a:bodyPr/>
          <a:lstStyle/>
          <a:p>
            <a:pPr>
              <a:defRPr/>
            </a:pPr>
            <a:endParaRPr lang="en-US"/>
          </a:p>
        </p:txBody>
      </p:sp>
      <p:sp>
        <p:nvSpPr>
          <p:cNvPr id="4" name="Text Placeholder 3">
            <a:extLst>
              <a:ext uri="{FF2B5EF4-FFF2-40B4-BE49-F238E27FC236}">
                <a16:creationId xmlns:a16="http://schemas.microsoft.com/office/drawing/2014/main" id="{99BA8013-7224-C14C-8D43-D7A5400B77C4}"/>
              </a:ext>
            </a:extLst>
          </p:cNvPr>
          <p:cNvSpPr>
            <a:spLocks noGrp="1"/>
          </p:cNvSpPr>
          <p:nvPr>
            <p:ph type="body" sz="half"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marL="0" indent="0" algn="ctr">
              <a:buNone/>
            </a:pPr>
            <a:r>
              <a:rPr lang="en-US" dirty="0"/>
              <a:t>Career Management</a:t>
            </a:r>
          </a:p>
        </p:txBody>
      </p:sp>
      <p:sp>
        <p:nvSpPr>
          <p:cNvPr id="55299" name="Rectangle 3"/>
          <p:cNvSpPr>
            <a:spLocks noGrp="1" noChangeArrowheads="1"/>
          </p:cNvSpPr>
          <p:nvPr>
            <p:ph type="body" sz="half" idx="1"/>
          </p:nvPr>
        </p:nvSpPr>
        <p:spPr>
          <a:xfrm>
            <a:off x="457200" y="1600200"/>
            <a:ext cx="7931224" cy="4525963"/>
          </a:xfrm>
        </p:spPr>
        <p:txBody>
          <a:bodyPr>
            <a:normAutofit/>
          </a:bodyPr>
          <a:lstStyle/>
          <a:p>
            <a:pPr>
              <a:lnSpc>
                <a:spcPct val="90000"/>
              </a:lnSpc>
              <a:defRPr/>
            </a:pPr>
            <a:r>
              <a:rPr lang="en-US" altLang="en-US" sz="2000" dirty="0" err="1">
                <a:cs typeface="Times New Roman" panose="02020603050405020304" pitchFamily="18" charset="0"/>
              </a:rPr>
              <a:t>Carbery</a:t>
            </a:r>
            <a:r>
              <a:rPr lang="en-US" altLang="en-US" sz="2000" dirty="0">
                <a:cs typeface="Times New Roman" panose="02020603050405020304" pitchFamily="18" charset="0"/>
              </a:rPr>
              <a:t>, R. &amp; Cross, C. (2018), Human Resource Management, 2nd Edition, Red Globe Press, Chapter 10. </a:t>
            </a:r>
            <a:endParaRPr lang="en-GB" altLang="en-US" sz="2000" dirty="0">
              <a:cs typeface="Times New Roman" panose="02020603050405020304" pitchFamily="18" charset="0"/>
            </a:endParaRPr>
          </a:p>
          <a:p>
            <a:pPr>
              <a:lnSpc>
                <a:spcPct val="90000"/>
              </a:lnSpc>
              <a:defRPr/>
            </a:pPr>
            <a:endParaRPr lang="en-GB" altLang="en-US" sz="2000" dirty="0">
              <a:cs typeface="Times New Roman" panose="02020603050405020304" pitchFamily="18" charset="0"/>
            </a:endParaRPr>
          </a:p>
          <a:p>
            <a:pPr marL="0" indent="0">
              <a:lnSpc>
                <a:spcPct val="90000"/>
              </a:lnSpc>
              <a:buNone/>
              <a:defRPr/>
            </a:pPr>
            <a:endParaRPr lang="en-GB" altLang="en-US" sz="2000" dirty="0">
              <a:cs typeface="Times New Roman" panose="02020603050405020304" pitchFamily="18" charset="0"/>
            </a:endParaRPr>
          </a:p>
          <a:p>
            <a:pPr>
              <a:buFontTx/>
              <a:buNone/>
            </a:pPr>
            <a:endParaRPr lang="en-US" sz="2000" dirty="0"/>
          </a:p>
          <a:p>
            <a:pPr>
              <a:buFontTx/>
              <a:buNone/>
            </a:pPr>
            <a:endParaRPr lang="en-US" sz="2000" dirty="0"/>
          </a:p>
          <a:p>
            <a:pPr>
              <a:buFontTx/>
              <a:buNone/>
            </a:pPr>
            <a:endParaRPr lang="en-US" dirty="0"/>
          </a:p>
        </p:txBody>
      </p:sp>
      <p:sp>
        <p:nvSpPr>
          <p:cNvPr id="3" name="Footer Placeholder 2"/>
          <p:cNvSpPr>
            <a:spLocks noGrp="1"/>
          </p:cNvSpPr>
          <p:nvPr>
            <p:ph type="ftr" sz="quarter" idx="11"/>
          </p:nvPr>
        </p:nvSpPr>
        <p:spPr/>
        <p:txBody>
          <a:bodyPr/>
          <a:lstStyle/>
          <a:p>
            <a:pPr>
              <a:defRPr/>
            </a:pPr>
            <a:endParaRPr lang="en-US"/>
          </a:p>
        </p:txBody>
      </p:sp>
    </p:spTree>
    <p:extLst>
      <p:ext uri="{BB962C8B-B14F-4D97-AF65-F5344CB8AC3E}">
        <p14:creationId xmlns:p14="http://schemas.microsoft.com/office/powerpoint/2010/main" val="1564142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5373216"/>
            <a:ext cx="6512511" cy="1143000"/>
          </a:xfrm>
        </p:spPr>
        <p:txBody>
          <a:bodyPr>
            <a:normAutofit/>
          </a:bodyPr>
          <a:lstStyle/>
          <a:p>
            <a:r>
              <a:rPr lang="en-GB" sz="4000" dirty="0">
                <a:latin typeface="TrashHand"/>
              </a:rPr>
              <a:t>An Overview</a:t>
            </a:r>
          </a:p>
        </p:txBody>
      </p:sp>
      <p:sp>
        <p:nvSpPr>
          <p:cNvPr id="3" name="Content Placeholder 2"/>
          <p:cNvSpPr>
            <a:spLocks noGrp="1"/>
          </p:cNvSpPr>
          <p:nvPr>
            <p:ph idx="4294967295"/>
          </p:nvPr>
        </p:nvSpPr>
        <p:spPr>
          <a:xfrm>
            <a:off x="539552" y="476672"/>
            <a:ext cx="8229600" cy="4968552"/>
          </a:xfrm>
          <a:prstGeom prst="rect">
            <a:avLst/>
          </a:prstGeom>
        </p:spPr>
        <p:txBody>
          <a:bodyPr>
            <a:normAutofit fontScale="92500" lnSpcReduction="10000"/>
          </a:bodyPr>
          <a:lstStyle/>
          <a:p>
            <a:r>
              <a:rPr lang="en-IE" sz="2400" dirty="0">
                <a:latin typeface="+mj-lt"/>
              </a:rPr>
              <a:t>Careers have changed significantly due to economic conditions, market forces, and personal interests.</a:t>
            </a:r>
          </a:p>
          <a:p>
            <a:endParaRPr lang="en-IE" sz="2400" dirty="0">
              <a:latin typeface="+mj-lt"/>
            </a:endParaRPr>
          </a:p>
          <a:p>
            <a:endParaRPr lang="en-IE" sz="800" dirty="0">
              <a:latin typeface="+mj-lt"/>
              <a:cs typeface="Times New Roman" pitchFamily="18" charset="0"/>
            </a:endParaRPr>
          </a:p>
          <a:p>
            <a:r>
              <a:rPr lang="en-IE" sz="2400" dirty="0">
                <a:latin typeface="+mj-lt"/>
              </a:rPr>
              <a:t>A number of new career types have been proposed to describe contemporary careers.</a:t>
            </a:r>
          </a:p>
          <a:p>
            <a:endParaRPr lang="en-IE" sz="2400" dirty="0">
              <a:latin typeface="+mj-lt"/>
            </a:endParaRPr>
          </a:p>
          <a:p>
            <a:endParaRPr lang="en-IE" sz="800" dirty="0">
              <a:latin typeface="+mj-lt"/>
              <a:cs typeface="Times New Roman" pitchFamily="18" charset="0"/>
            </a:endParaRPr>
          </a:p>
          <a:p>
            <a:r>
              <a:rPr lang="en-IE" sz="2400" dirty="0">
                <a:latin typeface="+mj-lt"/>
              </a:rPr>
              <a:t>This broad category includes career orientations such as boundaryless, protean, authentic, portfolio and kaleidoscope careers.</a:t>
            </a:r>
          </a:p>
          <a:p>
            <a:endParaRPr lang="en-IE" sz="2400" dirty="0">
              <a:latin typeface="+mj-lt"/>
            </a:endParaRPr>
          </a:p>
          <a:p>
            <a:endParaRPr lang="en-IE" sz="800" dirty="0">
              <a:latin typeface="+mj-lt"/>
              <a:cs typeface="Times New Roman" pitchFamily="18" charset="0"/>
            </a:endParaRPr>
          </a:p>
          <a:p>
            <a:r>
              <a:rPr lang="en-IE" sz="2400" dirty="0">
                <a:latin typeface="+mj-lt"/>
              </a:rPr>
              <a:t>The career is directed by the individual rather than the organisation.</a:t>
            </a:r>
            <a:endParaRPr lang="en-GB" sz="2400" dirty="0">
              <a:latin typeface="+mj-lt"/>
              <a:cs typeface="Times New Roman" pitchFamily="18" charset="0"/>
            </a:endParaRPr>
          </a:p>
        </p:txBody>
      </p:sp>
      <p:sp>
        <p:nvSpPr>
          <p:cNvPr id="6" name="Footer Placeholder 5"/>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2606828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0657" y="5013176"/>
            <a:ext cx="6512511" cy="1143000"/>
          </a:xfrm>
        </p:spPr>
        <p:txBody>
          <a:bodyPr>
            <a:normAutofit/>
          </a:bodyPr>
          <a:lstStyle/>
          <a:p>
            <a:r>
              <a:rPr lang="en-GB" sz="4000" dirty="0">
                <a:latin typeface="TrashHand"/>
              </a:rPr>
              <a:t>An Overview</a:t>
            </a:r>
          </a:p>
        </p:txBody>
      </p:sp>
      <p:sp>
        <p:nvSpPr>
          <p:cNvPr id="3" name="Content Placeholder 2"/>
          <p:cNvSpPr>
            <a:spLocks noGrp="1"/>
          </p:cNvSpPr>
          <p:nvPr>
            <p:ph idx="4294967295"/>
          </p:nvPr>
        </p:nvSpPr>
        <p:spPr>
          <a:xfrm>
            <a:off x="683568" y="476672"/>
            <a:ext cx="8229600" cy="3895496"/>
          </a:xfrm>
          <a:prstGeom prst="rect">
            <a:avLst/>
          </a:prstGeom>
        </p:spPr>
        <p:txBody>
          <a:bodyPr>
            <a:normAutofit fontScale="92500" lnSpcReduction="10000"/>
          </a:bodyPr>
          <a:lstStyle/>
          <a:p>
            <a:r>
              <a:rPr lang="en-IE" sz="2800" dirty="0">
                <a:latin typeface="+mj-lt"/>
              </a:rPr>
              <a:t>Look at careers today and understand different career types that people can choose to pursue.</a:t>
            </a:r>
          </a:p>
          <a:p>
            <a:endParaRPr lang="en-IE" sz="2800" dirty="0">
              <a:latin typeface="+mj-lt"/>
              <a:cs typeface="Times New Roman" pitchFamily="18" charset="0"/>
            </a:endParaRPr>
          </a:p>
          <a:p>
            <a:r>
              <a:rPr lang="en-IE" sz="2800" dirty="0">
                <a:latin typeface="+mj-lt"/>
              </a:rPr>
              <a:t>Contrast these with a traditional understanding of careers and ask who should be responsible for career development.</a:t>
            </a:r>
          </a:p>
          <a:p>
            <a:endParaRPr lang="en-IE" sz="2800" dirty="0">
              <a:latin typeface="+mj-lt"/>
              <a:cs typeface="Times New Roman" pitchFamily="18" charset="0"/>
            </a:endParaRPr>
          </a:p>
          <a:p>
            <a:r>
              <a:rPr lang="en-IE" sz="2800" dirty="0">
                <a:latin typeface="+mj-lt"/>
              </a:rPr>
              <a:t>Consider the role of the HRM function in managing careers.</a:t>
            </a:r>
            <a:endParaRPr lang="en-GB" sz="2800" dirty="0">
              <a:latin typeface="+mj-lt"/>
              <a:cs typeface="Times New Roman" pitchFamily="18" charset="0"/>
            </a:endParaRPr>
          </a:p>
        </p:txBody>
      </p:sp>
      <p:sp>
        <p:nvSpPr>
          <p:cNvPr id="6" name="Footer Placeholder 5"/>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787936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marL="0" indent="0" algn="ctr">
              <a:buNone/>
            </a:pPr>
            <a:r>
              <a:rPr lang="en-US" dirty="0"/>
              <a:t>Career Management</a:t>
            </a:r>
          </a:p>
        </p:txBody>
      </p:sp>
      <p:sp>
        <p:nvSpPr>
          <p:cNvPr id="55299" name="Rectangle 3"/>
          <p:cNvSpPr>
            <a:spLocks noGrp="1" noChangeArrowheads="1"/>
          </p:cNvSpPr>
          <p:nvPr>
            <p:ph type="body" sz="half" idx="1"/>
          </p:nvPr>
        </p:nvSpPr>
        <p:spPr>
          <a:xfrm>
            <a:off x="457200" y="1600200"/>
            <a:ext cx="7931224" cy="4525963"/>
          </a:xfrm>
        </p:spPr>
        <p:txBody>
          <a:bodyPr>
            <a:normAutofit/>
          </a:bodyPr>
          <a:lstStyle/>
          <a:p>
            <a:pPr>
              <a:buFontTx/>
              <a:buNone/>
            </a:pPr>
            <a:r>
              <a:rPr lang="en-US" dirty="0"/>
              <a:t>Definitions:</a:t>
            </a:r>
          </a:p>
          <a:p>
            <a:pPr>
              <a:buFontTx/>
              <a:buNone/>
            </a:pPr>
            <a:r>
              <a:rPr lang="en-US" dirty="0"/>
              <a:t>‘pattern of work-related activities that span the course of a person’s life. From an employee’s perspective this will encapsulate the sequence of jobs that individuals pursue throughout their working life’</a:t>
            </a:r>
          </a:p>
          <a:p>
            <a:pPr>
              <a:buFontTx/>
              <a:buNone/>
            </a:pPr>
            <a:r>
              <a:rPr lang="en-US" dirty="0" err="1"/>
              <a:t>Greenhaus</a:t>
            </a:r>
            <a:r>
              <a:rPr lang="en-US" dirty="0"/>
              <a:t> and </a:t>
            </a:r>
            <a:r>
              <a:rPr lang="en-US" dirty="0" err="1"/>
              <a:t>Callanan</a:t>
            </a:r>
            <a:r>
              <a:rPr lang="en-US" dirty="0"/>
              <a:t> (1994)</a:t>
            </a:r>
          </a:p>
          <a:p>
            <a:pPr>
              <a:buFontTx/>
              <a:buNone/>
            </a:pPr>
            <a:endParaRPr lang="en-US" dirty="0"/>
          </a:p>
          <a:p>
            <a:pPr>
              <a:buFontTx/>
              <a:buNone/>
            </a:pPr>
            <a:r>
              <a:rPr lang="en-US" dirty="0"/>
              <a:t>“It conjures up images of planned development, often of a hierarchical nature, and it suggests a logical sequence of work-related events and experiences”</a:t>
            </a:r>
          </a:p>
          <a:p>
            <a:pPr>
              <a:buFontTx/>
              <a:buNone/>
            </a:pPr>
            <a:r>
              <a:rPr lang="en-US" dirty="0"/>
              <a:t>Adamson et al. (1998:252)</a:t>
            </a:r>
          </a:p>
          <a:p>
            <a:pPr>
              <a:buFontTx/>
              <a:buNone/>
            </a:pPr>
            <a:endParaRPr lang="en-US" sz="2000" dirty="0"/>
          </a:p>
          <a:p>
            <a:pPr>
              <a:buFontTx/>
              <a:buNone/>
            </a:pPr>
            <a:endParaRPr lang="en-US" sz="2000" dirty="0"/>
          </a:p>
          <a:p>
            <a:pPr>
              <a:buFontTx/>
              <a:buNone/>
            </a:pPr>
            <a:endParaRPr lang="en-US" sz="2000" dirty="0"/>
          </a:p>
          <a:p>
            <a:pPr>
              <a:buFontTx/>
              <a:buNone/>
            </a:pPr>
            <a:endParaRPr lang="en-US" dirty="0"/>
          </a:p>
        </p:txBody>
      </p:sp>
      <p:sp>
        <p:nvSpPr>
          <p:cNvPr id="3" name="Footer Placeholder 2"/>
          <p:cNvSpPr>
            <a:spLocks noGrp="1"/>
          </p:cNvSpPr>
          <p:nvPr>
            <p:ph type="ftr" sz="quarter" idx="11"/>
          </p:nvPr>
        </p:nvSpPr>
        <p:spPr/>
        <p:txBody>
          <a:bodyPr/>
          <a:lstStyle/>
          <a:p>
            <a:pPr>
              <a:defRPr/>
            </a:pP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2554247286"/>
              </p:ext>
            </p:extLst>
          </p:nvPr>
        </p:nvGraphicFramePr>
        <p:xfrm>
          <a:off x="323528" y="332657"/>
          <a:ext cx="8568952" cy="6192688"/>
        </p:xfrm>
        <a:graphic>
          <a:graphicData uri="http://schemas.openxmlformats.org/drawingml/2006/table">
            <a:tbl>
              <a:tblPr firstRow="1" firstCol="1" bandRow="1">
                <a:tableStyleId>{5C22544A-7EE6-4342-B048-85BDC9FD1C3A}</a:tableStyleId>
              </a:tblPr>
              <a:tblGrid>
                <a:gridCol w="1728192">
                  <a:extLst>
                    <a:ext uri="{9D8B030D-6E8A-4147-A177-3AD203B41FA5}">
                      <a16:colId xmlns:a16="http://schemas.microsoft.com/office/drawing/2014/main" val="20000"/>
                    </a:ext>
                  </a:extLst>
                </a:gridCol>
                <a:gridCol w="6840760">
                  <a:extLst>
                    <a:ext uri="{9D8B030D-6E8A-4147-A177-3AD203B41FA5}">
                      <a16:colId xmlns:a16="http://schemas.microsoft.com/office/drawing/2014/main" val="20001"/>
                    </a:ext>
                  </a:extLst>
                </a:gridCol>
              </a:tblGrid>
              <a:tr h="458811">
                <a:tc gridSpan="2">
                  <a:txBody>
                    <a:bodyPr/>
                    <a:lstStyle/>
                    <a:p>
                      <a:pPr>
                        <a:lnSpc>
                          <a:spcPct val="115000"/>
                        </a:lnSpc>
                        <a:spcAft>
                          <a:spcPts val="0"/>
                        </a:spcAft>
                      </a:pPr>
                      <a:r>
                        <a:rPr lang="en-IE" sz="1600" dirty="0">
                          <a:effectLst/>
                        </a:rPr>
                        <a:t>Life and Career stages, </a:t>
                      </a:r>
                      <a:r>
                        <a:rPr lang="en-IE" sz="1600" dirty="0" err="1">
                          <a:effectLst/>
                        </a:rPr>
                        <a:t>Gunnigle</a:t>
                      </a:r>
                      <a:r>
                        <a:rPr lang="en-IE" sz="1600" dirty="0">
                          <a:effectLst/>
                        </a:rPr>
                        <a:t> and Flood, 1990</a:t>
                      </a:r>
                      <a:endParaRPr lang="en-IE" sz="1600" dirty="0">
                        <a:effectLst/>
                        <a:latin typeface="Calibri"/>
                        <a:ea typeface="Calibri"/>
                        <a:cs typeface="Times New Roman"/>
                      </a:endParaRPr>
                    </a:p>
                  </a:txBody>
                  <a:tcPr marL="47194" marR="47194" marT="0" marB="0"/>
                </a:tc>
                <a:tc hMerge="1">
                  <a:txBody>
                    <a:bodyPr/>
                    <a:lstStyle/>
                    <a:p>
                      <a:endParaRPr lang="en-IE"/>
                    </a:p>
                  </a:txBody>
                  <a:tcPr/>
                </a:tc>
                <a:extLst>
                  <a:ext uri="{0D108BD9-81ED-4DB2-BD59-A6C34878D82A}">
                    <a16:rowId xmlns:a16="http://schemas.microsoft.com/office/drawing/2014/main" val="10000"/>
                  </a:ext>
                </a:extLst>
              </a:tr>
              <a:tr h="458811">
                <a:tc>
                  <a:txBody>
                    <a:bodyPr/>
                    <a:lstStyle/>
                    <a:p>
                      <a:pPr>
                        <a:lnSpc>
                          <a:spcPct val="115000"/>
                        </a:lnSpc>
                        <a:spcAft>
                          <a:spcPts val="0"/>
                        </a:spcAft>
                      </a:pPr>
                      <a:r>
                        <a:rPr lang="en-IE" sz="1600" dirty="0">
                          <a:effectLst/>
                        </a:rPr>
                        <a:t>Stage</a:t>
                      </a:r>
                      <a:endParaRPr lang="en-IE" sz="1600" dirty="0">
                        <a:effectLst/>
                        <a:latin typeface="Calibri"/>
                        <a:ea typeface="Calibri"/>
                        <a:cs typeface="Times New Roman"/>
                      </a:endParaRPr>
                    </a:p>
                  </a:txBody>
                  <a:tcPr marL="47194" marR="47194" marT="0" marB="0"/>
                </a:tc>
                <a:tc>
                  <a:txBody>
                    <a:bodyPr/>
                    <a:lstStyle/>
                    <a:p>
                      <a:pPr>
                        <a:lnSpc>
                          <a:spcPct val="115000"/>
                        </a:lnSpc>
                        <a:spcAft>
                          <a:spcPts val="0"/>
                        </a:spcAft>
                      </a:pPr>
                      <a:r>
                        <a:rPr lang="en-IE" sz="1600">
                          <a:effectLst/>
                        </a:rPr>
                        <a:t>Characteristics</a:t>
                      </a:r>
                      <a:endParaRPr lang="en-IE" sz="1600">
                        <a:effectLst/>
                        <a:latin typeface="Calibri"/>
                        <a:ea typeface="Calibri"/>
                        <a:cs typeface="Times New Roman"/>
                      </a:endParaRPr>
                    </a:p>
                  </a:txBody>
                  <a:tcPr marL="47194" marR="47194" marT="0" marB="0"/>
                </a:tc>
                <a:extLst>
                  <a:ext uri="{0D108BD9-81ED-4DB2-BD59-A6C34878D82A}">
                    <a16:rowId xmlns:a16="http://schemas.microsoft.com/office/drawing/2014/main" val="10001"/>
                  </a:ext>
                </a:extLst>
              </a:tr>
              <a:tr h="933692">
                <a:tc>
                  <a:txBody>
                    <a:bodyPr/>
                    <a:lstStyle/>
                    <a:p>
                      <a:pPr>
                        <a:lnSpc>
                          <a:spcPct val="115000"/>
                        </a:lnSpc>
                        <a:spcAft>
                          <a:spcPts val="0"/>
                        </a:spcAft>
                      </a:pPr>
                      <a:r>
                        <a:rPr lang="en-IE" sz="1600" dirty="0">
                          <a:effectLst/>
                        </a:rPr>
                        <a:t>Childhood</a:t>
                      </a:r>
                      <a:endParaRPr lang="en-IE" sz="1600" dirty="0">
                        <a:effectLst/>
                        <a:latin typeface="Calibri"/>
                        <a:ea typeface="Calibri"/>
                        <a:cs typeface="Times New Roman"/>
                      </a:endParaRPr>
                    </a:p>
                  </a:txBody>
                  <a:tcPr marL="47194" marR="47194" marT="0" marB="0"/>
                </a:tc>
                <a:tc>
                  <a:txBody>
                    <a:bodyPr/>
                    <a:lstStyle/>
                    <a:p>
                      <a:pPr>
                        <a:lnSpc>
                          <a:spcPct val="115000"/>
                        </a:lnSpc>
                        <a:spcAft>
                          <a:spcPts val="0"/>
                        </a:spcAft>
                      </a:pPr>
                      <a:r>
                        <a:rPr lang="en-IE" sz="1600" dirty="0">
                          <a:effectLst/>
                        </a:rPr>
                        <a:t>Focus on ego-identification; development of concept of self; search for values and roles; formulation of interests and capabilities.</a:t>
                      </a:r>
                      <a:endParaRPr lang="en-IE" sz="1600" dirty="0">
                        <a:effectLst/>
                        <a:latin typeface="Calibri"/>
                        <a:ea typeface="Calibri"/>
                        <a:cs typeface="Times New Roman"/>
                      </a:endParaRPr>
                    </a:p>
                  </a:txBody>
                  <a:tcPr marL="47194" marR="47194" marT="0" marB="0"/>
                </a:tc>
                <a:extLst>
                  <a:ext uri="{0D108BD9-81ED-4DB2-BD59-A6C34878D82A}">
                    <a16:rowId xmlns:a16="http://schemas.microsoft.com/office/drawing/2014/main" val="10002"/>
                  </a:ext>
                </a:extLst>
              </a:tr>
              <a:tr h="1302412">
                <a:tc>
                  <a:txBody>
                    <a:bodyPr/>
                    <a:lstStyle/>
                    <a:p>
                      <a:pPr>
                        <a:lnSpc>
                          <a:spcPct val="115000"/>
                        </a:lnSpc>
                        <a:spcAft>
                          <a:spcPts val="0"/>
                        </a:spcAft>
                      </a:pPr>
                      <a:r>
                        <a:rPr lang="en-IE" sz="1600">
                          <a:effectLst/>
                        </a:rPr>
                        <a:t>Early Adulthood</a:t>
                      </a:r>
                      <a:endParaRPr lang="en-IE" sz="1600">
                        <a:effectLst/>
                        <a:latin typeface="Calibri"/>
                        <a:ea typeface="Calibri"/>
                        <a:cs typeface="Times New Roman"/>
                      </a:endParaRPr>
                    </a:p>
                  </a:txBody>
                  <a:tcPr marL="47194" marR="47194" marT="0" marB="0"/>
                </a:tc>
                <a:tc>
                  <a:txBody>
                    <a:bodyPr/>
                    <a:lstStyle/>
                    <a:p>
                      <a:pPr>
                        <a:lnSpc>
                          <a:spcPct val="115000"/>
                        </a:lnSpc>
                        <a:spcAft>
                          <a:spcPts val="0"/>
                        </a:spcAft>
                      </a:pPr>
                      <a:r>
                        <a:rPr lang="en-IE" sz="1600" dirty="0">
                          <a:effectLst/>
                        </a:rPr>
                        <a:t>Self-identification  through role and occupational analysis; closer identification of needs, identification interests and capabilities; potential conflict between need to establish identity vs. feeling of loosing autonomy.</a:t>
                      </a:r>
                      <a:endParaRPr lang="en-IE" sz="1600" dirty="0">
                        <a:effectLst/>
                        <a:latin typeface="Calibri"/>
                        <a:ea typeface="Calibri"/>
                        <a:cs typeface="Times New Roman"/>
                      </a:endParaRPr>
                    </a:p>
                  </a:txBody>
                  <a:tcPr marL="47194" marR="47194" marT="0" marB="0"/>
                </a:tc>
                <a:extLst>
                  <a:ext uri="{0D108BD9-81ED-4DB2-BD59-A6C34878D82A}">
                    <a16:rowId xmlns:a16="http://schemas.microsoft.com/office/drawing/2014/main" val="10003"/>
                  </a:ext>
                </a:extLst>
              </a:tr>
              <a:tr h="868275">
                <a:tc>
                  <a:txBody>
                    <a:bodyPr/>
                    <a:lstStyle/>
                    <a:p>
                      <a:pPr>
                        <a:lnSpc>
                          <a:spcPct val="115000"/>
                        </a:lnSpc>
                        <a:spcAft>
                          <a:spcPts val="0"/>
                        </a:spcAft>
                      </a:pPr>
                      <a:r>
                        <a:rPr lang="en-IE" sz="1600">
                          <a:effectLst/>
                        </a:rPr>
                        <a:t>Adulthood</a:t>
                      </a:r>
                      <a:endParaRPr lang="en-IE" sz="1600">
                        <a:effectLst/>
                        <a:latin typeface="Calibri"/>
                        <a:ea typeface="Calibri"/>
                        <a:cs typeface="Times New Roman"/>
                      </a:endParaRPr>
                    </a:p>
                  </a:txBody>
                  <a:tcPr marL="47194" marR="47194" marT="0" marB="0"/>
                </a:tc>
                <a:tc>
                  <a:txBody>
                    <a:bodyPr/>
                    <a:lstStyle/>
                    <a:p>
                      <a:pPr>
                        <a:lnSpc>
                          <a:spcPct val="115000"/>
                        </a:lnSpc>
                        <a:spcAft>
                          <a:spcPts val="0"/>
                        </a:spcAft>
                      </a:pPr>
                      <a:r>
                        <a:rPr lang="en-IE" sz="1600" dirty="0">
                          <a:effectLst/>
                        </a:rPr>
                        <a:t>Focus on establishing self in work and life situations; clear career pattern; search for stability and personal security</a:t>
                      </a:r>
                      <a:endParaRPr lang="en-IE" sz="1600" dirty="0">
                        <a:effectLst/>
                        <a:latin typeface="Calibri"/>
                        <a:ea typeface="Calibri"/>
                        <a:cs typeface="Times New Roman"/>
                      </a:endParaRPr>
                    </a:p>
                  </a:txBody>
                  <a:tcPr marL="47194" marR="47194" marT="0" marB="0"/>
                </a:tc>
                <a:extLst>
                  <a:ext uri="{0D108BD9-81ED-4DB2-BD59-A6C34878D82A}">
                    <a16:rowId xmlns:a16="http://schemas.microsoft.com/office/drawing/2014/main" val="10004"/>
                  </a:ext>
                </a:extLst>
              </a:tr>
              <a:tr h="1302412">
                <a:tc>
                  <a:txBody>
                    <a:bodyPr/>
                    <a:lstStyle/>
                    <a:p>
                      <a:pPr>
                        <a:lnSpc>
                          <a:spcPct val="115000"/>
                        </a:lnSpc>
                        <a:spcAft>
                          <a:spcPts val="0"/>
                        </a:spcAft>
                      </a:pPr>
                      <a:r>
                        <a:rPr lang="en-IE" sz="1600">
                          <a:effectLst/>
                        </a:rPr>
                        <a:t>Late Adulthood</a:t>
                      </a:r>
                      <a:endParaRPr lang="en-IE" sz="1600">
                        <a:effectLst/>
                        <a:latin typeface="Calibri"/>
                        <a:ea typeface="Calibri"/>
                        <a:cs typeface="Times New Roman"/>
                      </a:endParaRPr>
                    </a:p>
                  </a:txBody>
                  <a:tcPr marL="47194" marR="47194" marT="0" marB="0"/>
                </a:tc>
                <a:tc>
                  <a:txBody>
                    <a:bodyPr/>
                    <a:lstStyle/>
                    <a:p>
                      <a:pPr>
                        <a:lnSpc>
                          <a:spcPct val="115000"/>
                        </a:lnSpc>
                        <a:spcAft>
                          <a:spcPts val="0"/>
                        </a:spcAft>
                      </a:pPr>
                      <a:r>
                        <a:rPr lang="en-IE" sz="1600" dirty="0">
                          <a:effectLst/>
                        </a:rPr>
                        <a:t>Emphasis on acceptance and consolidation of position; possible review and modification of life/work role; concern with providing for and guiding new generation.</a:t>
                      </a:r>
                      <a:endParaRPr lang="en-IE" sz="1600" dirty="0">
                        <a:effectLst/>
                        <a:latin typeface="Calibri"/>
                        <a:ea typeface="Calibri"/>
                        <a:cs typeface="Times New Roman"/>
                      </a:endParaRPr>
                    </a:p>
                  </a:txBody>
                  <a:tcPr marL="47194" marR="47194" marT="0" marB="0"/>
                </a:tc>
                <a:extLst>
                  <a:ext uri="{0D108BD9-81ED-4DB2-BD59-A6C34878D82A}">
                    <a16:rowId xmlns:a16="http://schemas.microsoft.com/office/drawing/2014/main" val="10005"/>
                  </a:ext>
                </a:extLst>
              </a:tr>
              <a:tr h="868275">
                <a:tc>
                  <a:txBody>
                    <a:bodyPr/>
                    <a:lstStyle/>
                    <a:p>
                      <a:pPr>
                        <a:lnSpc>
                          <a:spcPct val="115000"/>
                        </a:lnSpc>
                        <a:spcAft>
                          <a:spcPts val="0"/>
                        </a:spcAft>
                      </a:pPr>
                      <a:r>
                        <a:rPr lang="en-IE" sz="1600">
                          <a:effectLst/>
                        </a:rPr>
                        <a:t>Maturity/decline</a:t>
                      </a:r>
                      <a:endParaRPr lang="en-IE" sz="1600">
                        <a:effectLst/>
                        <a:latin typeface="Calibri"/>
                        <a:ea typeface="Calibri"/>
                        <a:cs typeface="Times New Roman"/>
                      </a:endParaRPr>
                    </a:p>
                  </a:txBody>
                  <a:tcPr marL="47194" marR="47194" marT="0" marB="0"/>
                </a:tc>
                <a:tc>
                  <a:txBody>
                    <a:bodyPr/>
                    <a:lstStyle/>
                    <a:p>
                      <a:pPr>
                        <a:lnSpc>
                          <a:spcPct val="115000"/>
                        </a:lnSpc>
                        <a:spcAft>
                          <a:spcPts val="0"/>
                        </a:spcAft>
                      </a:pPr>
                      <a:r>
                        <a:rPr lang="en-IE" sz="1600" dirty="0">
                          <a:effectLst/>
                        </a:rPr>
                        <a:t>Conclusion of career role; acceptance of life/career pattern; preparation post-work challenges.</a:t>
                      </a:r>
                      <a:endParaRPr lang="en-IE" sz="1600" dirty="0">
                        <a:effectLst/>
                        <a:latin typeface="Calibri"/>
                        <a:ea typeface="Calibri"/>
                        <a:cs typeface="Times New Roman"/>
                      </a:endParaRPr>
                    </a:p>
                  </a:txBody>
                  <a:tcPr marL="47194" marR="47194" marT="0" marB="0"/>
                </a:tc>
                <a:extLst>
                  <a:ext uri="{0D108BD9-81ED-4DB2-BD59-A6C34878D82A}">
                    <a16:rowId xmlns:a16="http://schemas.microsoft.com/office/drawing/2014/main" val="10006"/>
                  </a:ext>
                </a:extLst>
              </a:tr>
            </a:tbl>
          </a:graphicData>
        </a:graphic>
      </p:graphicFrame>
      <p:sp>
        <p:nvSpPr>
          <p:cNvPr id="4" name="Footer Placeholder 3"/>
          <p:cNvSpPr>
            <a:spLocks noGrp="1"/>
          </p:cNvSpPr>
          <p:nvPr>
            <p:ph type="ftr" sz="quarter" idx="11"/>
          </p:nvPr>
        </p:nvSpPr>
        <p:spPr/>
        <p:txBody>
          <a:bodyPr/>
          <a:lstStyle/>
          <a:p>
            <a:pPr>
              <a:defRPr/>
            </a:pPr>
            <a:endParaRPr lang="en-US"/>
          </a:p>
        </p:txBody>
      </p:sp>
    </p:spTree>
    <p:extLst>
      <p:ext uri="{BB962C8B-B14F-4D97-AF65-F5344CB8AC3E}">
        <p14:creationId xmlns:p14="http://schemas.microsoft.com/office/powerpoint/2010/main" val="4213293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1221" y="5517232"/>
            <a:ext cx="6512511" cy="926976"/>
          </a:xfrm>
        </p:spPr>
        <p:txBody>
          <a:bodyPr/>
          <a:lstStyle/>
          <a:p>
            <a:r>
              <a:rPr lang="en-IE" dirty="0"/>
              <a:t>Task</a:t>
            </a:r>
          </a:p>
        </p:txBody>
      </p:sp>
      <p:sp>
        <p:nvSpPr>
          <p:cNvPr id="3" name="Content Placeholder 2"/>
          <p:cNvSpPr>
            <a:spLocks noGrp="1"/>
          </p:cNvSpPr>
          <p:nvPr>
            <p:ph sz="quarter" idx="13"/>
          </p:nvPr>
        </p:nvSpPr>
        <p:spPr>
          <a:xfrm>
            <a:off x="539552" y="476672"/>
            <a:ext cx="8064896" cy="4968552"/>
          </a:xfrm>
        </p:spPr>
        <p:txBody>
          <a:bodyPr>
            <a:normAutofit/>
          </a:bodyPr>
          <a:lstStyle/>
          <a:p>
            <a:r>
              <a:rPr lang="en-IE" sz="2400" dirty="0"/>
              <a:t>Consider your own career</a:t>
            </a:r>
          </a:p>
          <a:p>
            <a:pPr lvl="1"/>
            <a:r>
              <a:rPr lang="en-IE" sz="2400" dirty="0"/>
              <a:t>Think of current career development structures and opportunities in your own environment.</a:t>
            </a:r>
          </a:p>
          <a:p>
            <a:pPr lvl="1"/>
            <a:r>
              <a:rPr lang="en-IE" sz="2400" dirty="0"/>
              <a:t>How does it relate to the job and to the wider company/business strategy?</a:t>
            </a:r>
          </a:p>
          <a:p>
            <a:endParaRPr lang="en-IE" sz="2400" dirty="0"/>
          </a:p>
          <a:p>
            <a:r>
              <a:rPr lang="en-IE" sz="2400" dirty="0"/>
              <a:t>Consider the pattern of transfer and promotion within the organisation in which you work.</a:t>
            </a:r>
          </a:p>
          <a:p>
            <a:endParaRPr lang="en-IE" sz="2400" dirty="0"/>
          </a:p>
          <a:p>
            <a:r>
              <a:rPr lang="en-IE" sz="2400" dirty="0"/>
              <a:t>What obstacles (if any) are there to formal/strategic career development ?</a:t>
            </a:r>
          </a:p>
        </p:txBody>
      </p:sp>
      <p:sp>
        <p:nvSpPr>
          <p:cNvPr id="5" name="Footer Placeholder 4"/>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672659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7744" y="5445224"/>
            <a:ext cx="6512511" cy="1143000"/>
          </a:xfrm>
        </p:spPr>
        <p:txBody>
          <a:bodyPr>
            <a:normAutofit/>
          </a:bodyPr>
          <a:lstStyle/>
          <a:p>
            <a:r>
              <a:rPr lang="en-IE" sz="4000" dirty="0">
                <a:latin typeface="TrashHand"/>
              </a:rPr>
              <a:t>What is a Career?</a:t>
            </a:r>
            <a:endParaRPr lang="en-GB" sz="4000" dirty="0">
              <a:latin typeface="TrashHand"/>
            </a:endParaRPr>
          </a:p>
        </p:txBody>
      </p:sp>
      <p:sp>
        <p:nvSpPr>
          <p:cNvPr id="3" name="Content Placeholder 2"/>
          <p:cNvSpPr>
            <a:spLocks noGrp="1"/>
          </p:cNvSpPr>
          <p:nvPr>
            <p:ph idx="4294967295"/>
          </p:nvPr>
        </p:nvSpPr>
        <p:spPr>
          <a:xfrm>
            <a:off x="444830" y="548680"/>
            <a:ext cx="8229600" cy="4176464"/>
          </a:xfrm>
          <a:prstGeom prst="rect">
            <a:avLst/>
          </a:prstGeom>
        </p:spPr>
        <p:txBody>
          <a:bodyPr>
            <a:noAutofit/>
          </a:bodyPr>
          <a:lstStyle/>
          <a:p>
            <a:r>
              <a:rPr lang="en-IE" sz="2400" dirty="0">
                <a:latin typeface="+mj-lt"/>
              </a:rPr>
              <a:t>The term career was initially used to indicate a designation of privilege.</a:t>
            </a:r>
          </a:p>
          <a:p>
            <a:pPr marL="45720" indent="0">
              <a:buNone/>
            </a:pPr>
            <a:endParaRPr lang="en-IE" sz="2400" dirty="0">
              <a:latin typeface="+mj-lt"/>
              <a:cs typeface="Times New Roman" pitchFamily="18" charset="0"/>
            </a:endParaRPr>
          </a:p>
          <a:p>
            <a:r>
              <a:rPr lang="en-IE" sz="2400" dirty="0">
                <a:latin typeface="+mj-lt"/>
              </a:rPr>
              <a:t>The terms occupation or job were used to describe situations where individuals exchanged their labour or skills for monetary reward.</a:t>
            </a:r>
          </a:p>
          <a:p>
            <a:pPr marL="45720" indent="0">
              <a:buNone/>
            </a:pPr>
            <a:endParaRPr lang="en-IE" sz="2400" dirty="0">
              <a:latin typeface="+mj-lt"/>
              <a:cs typeface="Times New Roman" pitchFamily="18" charset="0"/>
            </a:endParaRPr>
          </a:p>
          <a:p>
            <a:r>
              <a:rPr lang="en-IE" sz="2400" dirty="0">
                <a:latin typeface="+mj-lt"/>
              </a:rPr>
              <a:t>The term career has significantly broadened to include the entirety of work experiences that a person engages in, rather than focusing solely on employment in one industry or profession.</a:t>
            </a:r>
            <a:endParaRPr lang="en-GB" sz="2400" dirty="0">
              <a:latin typeface="+mj-lt"/>
              <a:cs typeface="Times New Roman" pitchFamily="18" charset="0"/>
            </a:endParaRPr>
          </a:p>
        </p:txBody>
      </p:sp>
      <p:sp>
        <p:nvSpPr>
          <p:cNvPr id="6" name="Footer Placeholder 5"/>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4290919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16632"/>
            <a:ext cx="9144000" cy="1143000"/>
          </a:xfrm>
        </p:spPr>
        <p:txBody>
          <a:bodyPr>
            <a:noAutofit/>
          </a:bodyPr>
          <a:lstStyle/>
          <a:p>
            <a:pPr algn="ctr"/>
            <a:r>
              <a:rPr lang="en-IE" sz="3600" dirty="0">
                <a:latin typeface="TrashHand"/>
              </a:rPr>
              <a:t>Comparison between Traditional Careers and Contemporary Careers</a:t>
            </a:r>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1484784"/>
            <a:ext cx="7488832" cy="4502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Footer Placeholder 2"/>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2252073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endParaRPr lang="en-IE"/>
          </a:p>
        </p:txBody>
      </p:sp>
      <p:sp>
        <p:nvSpPr>
          <p:cNvPr id="3" name="Title 2"/>
          <p:cNvSpPr>
            <a:spLocks noGrp="1"/>
          </p:cNvSpPr>
          <p:nvPr>
            <p:ph type="title"/>
          </p:nvPr>
        </p:nvSpPr>
        <p:spPr>
          <a:xfrm>
            <a:off x="611560" y="5085184"/>
            <a:ext cx="7736647" cy="1143000"/>
          </a:xfrm>
        </p:spPr>
        <p:txBody>
          <a:bodyPr/>
          <a:lstStyle/>
          <a:p>
            <a:pPr algn="ctr"/>
            <a:r>
              <a:rPr lang="en-IE" sz="3200" dirty="0"/>
              <a:t>Graduate Employability, soft, hard and transferable skills</a:t>
            </a:r>
          </a:p>
        </p:txBody>
      </p:sp>
      <p:sp>
        <p:nvSpPr>
          <p:cNvPr id="4" name="Content Placeholder 3"/>
          <p:cNvSpPr>
            <a:spLocks noGrp="1"/>
          </p:cNvSpPr>
          <p:nvPr>
            <p:ph sz="quarter" idx="13"/>
          </p:nvPr>
        </p:nvSpPr>
        <p:spPr>
          <a:xfrm>
            <a:off x="827584" y="731520"/>
            <a:ext cx="7560840" cy="4209648"/>
          </a:xfrm>
        </p:spPr>
        <p:txBody>
          <a:bodyPr>
            <a:normAutofit fontScale="92500" lnSpcReduction="10000"/>
          </a:bodyPr>
          <a:lstStyle/>
          <a:p>
            <a:r>
              <a:rPr lang="en-US" dirty="0"/>
              <a:t>“Employability” work readiness – skills, knowledge, attitudes and commercial understanding contributing to </a:t>
            </a:r>
            <a:r>
              <a:rPr lang="en-US" dirty="0" err="1"/>
              <a:t>organisational</a:t>
            </a:r>
            <a:r>
              <a:rPr lang="en-US" dirty="0"/>
              <a:t> strategic decision making (Archer &amp; </a:t>
            </a:r>
            <a:r>
              <a:rPr lang="en-US" dirty="0" err="1"/>
              <a:t>Davision</a:t>
            </a:r>
            <a:r>
              <a:rPr lang="en-US" dirty="0"/>
              <a:t>, 2008; </a:t>
            </a:r>
            <a:r>
              <a:rPr lang="en-US" dirty="0" err="1"/>
              <a:t>Hamzah</a:t>
            </a:r>
            <a:r>
              <a:rPr lang="en-US" dirty="0"/>
              <a:t>, et al., 2012).</a:t>
            </a:r>
          </a:p>
          <a:p>
            <a:endParaRPr lang="en-US" dirty="0"/>
          </a:p>
          <a:p>
            <a:r>
              <a:rPr lang="en-US" dirty="0"/>
              <a:t>Soft skills; responsibility, accountability, ethics, interpersonal skills, teamwork, decision making, analytical skills, creativity and critical thinking.</a:t>
            </a:r>
          </a:p>
          <a:p>
            <a:endParaRPr lang="en-US" dirty="0"/>
          </a:p>
          <a:p>
            <a:r>
              <a:rPr lang="en-US" dirty="0"/>
              <a:t>Hard skills; written communication, time management, IT skills, project management, presentation, ability to assimilate new technologies, computer skills and global/international business skills (</a:t>
            </a:r>
            <a:r>
              <a:rPr lang="en-US" dirty="0" err="1"/>
              <a:t>Shuayto</a:t>
            </a:r>
            <a:r>
              <a:rPr lang="en-US" dirty="0"/>
              <a:t>, 2013).</a:t>
            </a:r>
          </a:p>
        </p:txBody>
      </p:sp>
    </p:spTree>
    <p:extLst>
      <p:ext uri="{BB962C8B-B14F-4D97-AF65-F5344CB8AC3E}">
        <p14:creationId xmlns:p14="http://schemas.microsoft.com/office/powerpoint/2010/main" val="2491795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7313" y="188640"/>
            <a:ext cx="6572250" cy="1049337"/>
          </a:xfrm>
        </p:spPr>
        <p:txBody>
          <a:bodyPr/>
          <a:lstStyle/>
          <a:p>
            <a:pPr marL="0" indent="0" algn="ctr">
              <a:buNone/>
              <a:defRPr/>
            </a:pPr>
            <a:r>
              <a:rPr lang="en-IE" dirty="0"/>
              <a:t>Transferable Skills</a:t>
            </a:r>
          </a:p>
        </p:txBody>
      </p:sp>
      <p:sp>
        <p:nvSpPr>
          <p:cNvPr id="26627" name="Content Placeholder 2"/>
          <p:cNvSpPr>
            <a:spLocks noGrp="1"/>
          </p:cNvSpPr>
          <p:nvPr>
            <p:ph idx="4294967295"/>
          </p:nvPr>
        </p:nvSpPr>
        <p:spPr>
          <a:xfrm>
            <a:off x="611560" y="1268413"/>
            <a:ext cx="7992888" cy="4413250"/>
          </a:xfrm>
        </p:spPr>
        <p:txBody>
          <a:bodyPr>
            <a:normAutofit lnSpcReduction="10000"/>
          </a:bodyPr>
          <a:lstStyle/>
          <a:p>
            <a:r>
              <a:rPr lang="en-IE" altLang="en-US" dirty="0"/>
              <a:t>Problem solving</a:t>
            </a:r>
          </a:p>
          <a:p>
            <a:r>
              <a:rPr lang="en-IE" altLang="en-US" dirty="0"/>
              <a:t>Self-management</a:t>
            </a:r>
          </a:p>
          <a:p>
            <a:r>
              <a:rPr lang="en-IE" altLang="en-US" dirty="0"/>
              <a:t>Knowledge of the business</a:t>
            </a:r>
          </a:p>
          <a:p>
            <a:r>
              <a:rPr lang="en-IE" altLang="en-US" dirty="0"/>
              <a:t>Literacy and numeracy relevant to the post</a:t>
            </a:r>
          </a:p>
          <a:p>
            <a:r>
              <a:rPr lang="en-IE" altLang="en-US" dirty="0"/>
              <a:t>ICT knowledge</a:t>
            </a:r>
          </a:p>
          <a:p>
            <a:r>
              <a:rPr lang="en-IE" altLang="en-US" dirty="0"/>
              <a:t>Good interpersonal and communication skills</a:t>
            </a:r>
          </a:p>
          <a:p>
            <a:r>
              <a:rPr lang="en-IE" altLang="en-US" dirty="0"/>
              <a:t>The ability to use own initiative but also to follow instructions</a:t>
            </a:r>
          </a:p>
          <a:p>
            <a:r>
              <a:rPr lang="en-IE" altLang="en-US" dirty="0"/>
              <a:t>Leadership skills (where necessary)</a:t>
            </a:r>
          </a:p>
          <a:p>
            <a:r>
              <a:rPr lang="en-IE" altLang="en-US" dirty="0"/>
              <a:t>Teamwork 					</a:t>
            </a:r>
          </a:p>
          <a:p>
            <a:pPr marL="45720" indent="0">
              <a:buNone/>
            </a:pPr>
            <a:r>
              <a:rPr lang="en-IE" altLang="en-US" dirty="0"/>
              <a:t>					Lowden et al. (2011)</a:t>
            </a:r>
          </a:p>
        </p:txBody>
      </p:sp>
      <p:sp>
        <p:nvSpPr>
          <p:cNvPr id="4" name="Footer Placeholder 3"/>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2267491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5229200"/>
            <a:ext cx="8064895" cy="1368152"/>
          </a:xfrm>
        </p:spPr>
        <p:txBody>
          <a:bodyPr/>
          <a:lstStyle/>
          <a:p>
            <a:pPr algn="ctr">
              <a:defRPr/>
            </a:pPr>
            <a:r>
              <a:rPr lang="en-IE" sz="4000" dirty="0"/>
              <a:t>Graduate skills: Factors most important to Employers</a:t>
            </a:r>
          </a:p>
        </p:txBody>
      </p:sp>
      <p:sp>
        <p:nvSpPr>
          <p:cNvPr id="28675" name="Content Placeholder 2"/>
          <p:cNvSpPr>
            <a:spLocks noGrp="1"/>
          </p:cNvSpPr>
          <p:nvPr>
            <p:ph idx="4294967295"/>
          </p:nvPr>
        </p:nvSpPr>
        <p:spPr>
          <a:xfrm>
            <a:off x="755576" y="548680"/>
            <a:ext cx="7848871" cy="4320480"/>
          </a:xfrm>
        </p:spPr>
        <p:txBody>
          <a:bodyPr>
            <a:normAutofit lnSpcReduction="10000"/>
          </a:bodyPr>
          <a:lstStyle/>
          <a:p>
            <a:r>
              <a:rPr lang="en-IE" altLang="en-US" dirty="0"/>
              <a:t>Personal attitude, employability skills, relevant work experience and degree result. </a:t>
            </a:r>
          </a:p>
          <a:p>
            <a:endParaRPr lang="en-IE" altLang="en-US" dirty="0"/>
          </a:p>
          <a:p>
            <a:r>
              <a:rPr lang="en-IE" altLang="en-US" dirty="0"/>
              <a:t>The most important transferable skills to employers when recruiting graduates were; trustworthiness, reliability, motivation, communication skills and a willingness to learn (McMurray, et al. , 2016).</a:t>
            </a:r>
          </a:p>
          <a:p>
            <a:endParaRPr lang="en-IE" altLang="en-US" dirty="0"/>
          </a:p>
          <a:p>
            <a:r>
              <a:rPr lang="en-IE" altLang="en-US" dirty="0"/>
              <a:t>US employers of both business schools and graduates; an inability to transfer and apply knowledge content to ‘real life situations’’ in a fast-changing and dynamic global business environment (</a:t>
            </a:r>
            <a:r>
              <a:rPr lang="en-IE" altLang="en-US" dirty="0" err="1"/>
              <a:t>Shuayto</a:t>
            </a:r>
            <a:r>
              <a:rPr lang="en-IE" altLang="en-US" dirty="0"/>
              <a:t>, 2013). </a:t>
            </a:r>
          </a:p>
          <a:p>
            <a:endParaRPr lang="en-IE" altLang="en-US" dirty="0"/>
          </a:p>
          <a:p>
            <a:endParaRPr lang="en-IE" altLang="en-US" dirty="0"/>
          </a:p>
        </p:txBody>
      </p:sp>
      <p:sp>
        <p:nvSpPr>
          <p:cNvPr id="4" name="Footer Placeholder 3"/>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3340827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5600700"/>
            <a:ext cx="7520623" cy="1143000"/>
          </a:xfrm>
        </p:spPr>
        <p:txBody>
          <a:bodyPr/>
          <a:lstStyle/>
          <a:p>
            <a:pPr algn="ctr">
              <a:defRPr/>
            </a:pPr>
            <a:r>
              <a:rPr lang="en-IE" dirty="0"/>
              <a:t>Graduate skills</a:t>
            </a:r>
          </a:p>
        </p:txBody>
      </p:sp>
      <p:sp>
        <p:nvSpPr>
          <p:cNvPr id="3" name="Content Placeholder 2"/>
          <p:cNvSpPr>
            <a:spLocks noGrp="1"/>
          </p:cNvSpPr>
          <p:nvPr>
            <p:ph idx="4294967295"/>
          </p:nvPr>
        </p:nvSpPr>
        <p:spPr>
          <a:xfrm>
            <a:off x="899592" y="692696"/>
            <a:ext cx="7560840" cy="4752528"/>
          </a:xfrm>
        </p:spPr>
        <p:txBody>
          <a:bodyPr>
            <a:normAutofit/>
          </a:bodyPr>
          <a:lstStyle/>
          <a:p>
            <a:pPr>
              <a:buFont typeface="Arial" charset="0"/>
              <a:buChar char="•"/>
              <a:defRPr/>
            </a:pPr>
            <a:r>
              <a:rPr lang="en-IE" dirty="0"/>
              <a:t>Four specific resources university graduates should possess:      1. Intellectual, 2. Personality, 3. Meta-skill and 4. Job-specific. </a:t>
            </a:r>
          </a:p>
          <a:p>
            <a:pPr>
              <a:buFont typeface="Arial" charset="0"/>
              <a:buChar char="•"/>
              <a:defRPr/>
            </a:pPr>
            <a:endParaRPr lang="en-IE" dirty="0"/>
          </a:p>
          <a:p>
            <a:pPr>
              <a:buFont typeface="Arial" charset="0"/>
              <a:buChar char="•"/>
              <a:defRPr/>
            </a:pPr>
            <a:r>
              <a:rPr lang="en-IE" dirty="0"/>
              <a:t>“Integrated Dynamic Capabilities”; crucial for enhancing the value of these individual resources. </a:t>
            </a:r>
          </a:p>
          <a:p>
            <a:pPr>
              <a:buFont typeface="Arial" charset="0"/>
              <a:buChar char="•"/>
              <a:defRPr/>
            </a:pPr>
            <a:endParaRPr lang="en-IE" dirty="0"/>
          </a:p>
          <a:p>
            <a:pPr>
              <a:buFont typeface="Arial" charset="0"/>
              <a:buChar char="•"/>
              <a:defRPr/>
            </a:pPr>
            <a:r>
              <a:rPr lang="en-IE" dirty="0"/>
              <a:t>Pre-graduate application and Personal narratives necessary to marshal individual resources in a complementary and strategic manner, in “real-world settings”.</a:t>
            </a:r>
          </a:p>
          <a:p>
            <a:pPr marL="0" indent="0">
              <a:buFont typeface="Arial" charset="0"/>
              <a:buNone/>
              <a:defRPr/>
            </a:pPr>
            <a:r>
              <a:rPr lang="en-IE" dirty="0"/>
              <a:t>					Finch, et al,  (2016) </a:t>
            </a:r>
          </a:p>
          <a:p>
            <a:pPr>
              <a:buFont typeface="Arial" charset="0"/>
              <a:buChar char="•"/>
              <a:defRPr/>
            </a:pPr>
            <a:endParaRPr lang="en-IE" dirty="0"/>
          </a:p>
        </p:txBody>
      </p:sp>
      <p:sp>
        <p:nvSpPr>
          <p:cNvPr id="4" name="Footer Placeholder 3"/>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978867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5600700"/>
            <a:ext cx="6512511" cy="1143000"/>
          </a:xfrm>
        </p:spPr>
        <p:txBody>
          <a:bodyPr/>
          <a:lstStyle/>
          <a:p>
            <a:pPr algn="ctr">
              <a:defRPr/>
            </a:pPr>
            <a:r>
              <a:rPr lang="en-IE" dirty="0"/>
              <a:t>Graduate skills</a:t>
            </a:r>
          </a:p>
        </p:txBody>
      </p:sp>
      <p:sp>
        <p:nvSpPr>
          <p:cNvPr id="3" name="Content Placeholder 2"/>
          <p:cNvSpPr>
            <a:spLocks noGrp="1"/>
          </p:cNvSpPr>
          <p:nvPr>
            <p:ph idx="4294967295"/>
          </p:nvPr>
        </p:nvSpPr>
        <p:spPr>
          <a:xfrm>
            <a:off x="755576" y="692696"/>
            <a:ext cx="7704856" cy="4773067"/>
          </a:xfrm>
        </p:spPr>
        <p:txBody>
          <a:bodyPr>
            <a:normAutofit/>
          </a:bodyPr>
          <a:lstStyle/>
          <a:p>
            <a:pPr>
              <a:buFont typeface="Arial" charset="0"/>
              <a:buChar char="•"/>
              <a:defRPr/>
            </a:pPr>
            <a:r>
              <a:rPr lang="en-IE" dirty="0"/>
              <a:t>17 employability factors can be clustered into five higher-order composite categories. </a:t>
            </a:r>
          </a:p>
          <a:p>
            <a:pPr>
              <a:buFont typeface="Arial" charset="0"/>
              <a:buChar char="•"/>
              <a:defRPr/>
            </a:pPr>
            <a:endParaRPr lang="en-IE" dirty="0"/>
          </a:p>
          <a:p>
            <a:pPr>
              <a:buFont typeface="Arial" charset="0"/>
              <a:buChar char="•"/>
              <a:defRPr/>
            </a:pPr>
            <a:r>
              <a:rPr lang="en-IE" dirty="0"/>
              <a:t>1. Soft-skills, 2. Problem-solving skills, 3. Functional skills, 4. Pre-graduate experience and 5. Academic reputation.</a:t>
            </a:r>
          </a:p>
          <a:p>
            <a:pPr>
              <a:buFont typeface="Arial" charset="0"/>
              <a:buChar char="•"/>
              <a:defRPr/>
            </a:pPr>
            <a:endParaRPr lang="en-IE" dirty="0"/>
          </a:p>
          <a:p>
            <a:pPr>
              <a:buFont typeface="Arial" charset="0"/>
              <a:buChar char="•"/>
              <a:defRPr/>
            </a:pPr>
            <a:r>
              <a:rPr lang="en-IE" dirty="0"/>
              <a:t>When hiring new graduates, employers place the highest importance on soft-skills and the lowest importance on academic reputation.</a:t>
            </a:r>
          </a:p>
          <a:p>
            <a:pPr marL="0" indent="0">
              <a:buFont typeface="Arial" charset="0"/>
              <a:buNone/>
              <a:defRPr/>
            </a:pPr>
            <a:r>
              <a:rPr lang="en-IE" dirty="0"/>
              <a:t>					 Finch, et al,  (2013) </a:t>
            </a:r>
          </a:p>
          <a:p>
            <a:pPr>
              <a:buFont typeface="Arial" charset="0"/>
              <a:buChar char="•"/>
              <a:defRPr/>
            </a:pPr>
            <a:endParaRPr lang="en-IE" dirty="0"/>
          </a:p>
        </p:txBody>
      </p:sp>
      <p:sp>
        <p:nvSpPr>
          <p:cNvPr id="4" name="Footer Placeholder 3"/>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487465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5157192"/>
            <a:ext cx="6512511" cy="1143000"/>
          </a:xfrm>
        </p:spPr>
        <p:txBody>
          <a:bodyPr/>
          <a:lstStyle/>
          <a:p>
            <a:pPr algn="ctr">
              <a:defRPr/>
            </a:pPr>
            <a:r>
              <a:rPr lang="en-IE" dirty="0"/>
              <a:t>17 skills in order of importance</a:t>
            </a:r>
          </a:p>
        </p:txBody>
      </p:sp>
      <p:sp>
        <p:nvSpPr>
          <p:cNvPr id="34819" name="Content Placeholder 2"/>
          <p:cNvSpPr>
            <a:spLocks noGrp="1"/>
          </p:cNvSpPr>
          <p:nvPr>
            <p:ph idx="4294967295"/>
          </p:nvPr>
        </p:nvSpPr>
        <p:spPr>
          <a:xfrm>
            <a:off x="457199" y="594014"/>
            <a:ext cx="8435281" cy="4491170"/>
          </a:xfrm>
        </p:spPr>
        <p:txBody>
          <a:bodyPr>
            <a:normAutofit/>
          </a:bodyPr>
          <a:lstStyle/>
          <a:p>
            <a:r>
              <a:rPr lang="en-IE" altLang="en-US" dirty="0"/>
              <a:t>1. Listening skills 				Soft-skills </a:t>
            </a:r>
          </a:p>
          <a:p>
            <a:r>
              <a:rPr lang="en-IE" altLang="en-US" dirty="0"/>
              <a:t>2. Interpersonal skills 			Soft-skills </a:t>
            </a:r>
          </a:p>
          <a:p>
            <a:r>
              <a:rPr lang="en-IE" altLang="en-US" dirty="0"/>
              <a:t>3. Verbal communication skills 		Soft-skills </a:t>
            </a:r>
          </a:p>
          <a:p>
            <a:r>
              <a:rPr lang="en-IE" altLang="en-US" dirty="0"/>
              <a:t>4. Critical thinking skills 			Problem-solving skills </a:t>
            </a:r>
          </a:p>
          <a:p>
            <a:r>
              <a:rPr lang="en-IE" altLang="en-US" dirty="0"/>
              <a:t>5. Professionalism 				Soft-skills </a:t>
            </a:r>
          </a:p>
          <a:p>
            <a:r>
              <a:rPr lang="en-IE" altLang="en-US" dirty="0"/>
              <a:t>6. Written communication skills 		Soft-skills </a:t>
            </a:r>
          </a:p>
          <a:p>
            <a:r>
              <a:rPr lang="en-IE" altLang="en-US" dirty="0"/>
              <a:t>7. Creative thinking skills 			Problem-solving skills </a:t>
            </a:r>
          </a:p>
          <a:p>
            <a:r>
              <a:rPr lang="en-US" altLang="en-US" dirty="0"/>
              <a:t>8. Adaptability 			Problem-solving skills </a:t>
            </a:r>
          </a:p>
          <a:p>
            <a:r>
              <a:rPr lang="en-US" altLang="en-US" dirty="0"/>
              <a:t>9. Professional confidence 		Pre-graduate experience </a:t>
            </a:r>
          </a:p>
          <a:p>
            <a:endParaRPr lang="en-IE" altLang="en-US" dirty="0"/>
          </a:p>
          <a:p>
            <a:endParaRPr lang="en-IE" altLang="en-US" dirty="0"/>
          </a:p>
        </p:txBody>
      </p:sp>
      <p:sp>
        <p:nvSpPr>
          <p:cNvPr id="4" name="Footer Placeholder 3"/>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2476896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2"/>
          <p:cNvSpPr>
            <a:spLocks noGrp="1"/>
          </p:cNvSpPr>
          <p:nvPr>
            <p:ph idx="4294967295"/>
          </p:nvPr>
        </p:nvSpPr>
        <p:spPr>
          <a:xfrm>
            <a:off x="755575" y="836613"/>
            <a:ext cx="8064897" cy="4824635"/>
          </a:xfrm>
        </p:spPr>
        <p:txBody>
          <a:bodyPr>
            <a:normAutofit/>
          </a:bodyPr>
          <a:lstStyle/>
          <a:p>
            <a:r>
              <a:rPr lang="en-IE" altLang="en-US" dirty="0"/>
              <a:t>10. Job-specific competencies 	Functional skills </a:t>
            </a:r>
          </a:p>
          <a:p>
            <a:r>
              <a:rPr lang="en-IE" altLang="en-US" dirty="0"/>
              <a:t>11. Leadership skills 		Problem-solving skills </a:t>
            </a:r>
          </a:p>
          <a:p>
            <a:r>
              <a:rPr lang="en-IE" altLang="en-US" dirty="0"/>
              <a:t>12. Work experience 		Pre-graduate experience </a:t>
            </a:r>
          </a:p>
          <a:p>
            <a:r>
              <a:rPr lang="en-IE" altLang="en-US" dirty="0"/>
              <a:t>13. Job-specific technical skills 	Functional skills </a:t>
            </a:r>
          </a:p>
          <a:p>
            <a:r>
              <a:rPr lang="en-IE" altLang="en-US" dirty="0"/>
              <a:t>14. Academic performance 	Academic reputation </a:t>
            </a:r>
          </a:p>
          <a:p>
            <a:r>
              <a:rPr lang="en-IE" altLang="en-US" dirty="0"/>
              <a:t>15. Programme reputation 		Academic reputation</a:t>
            </a:r>
          </a:p>
          <a:p>
            <a:r>
              <a:rPr lang="en-IE" altLang="en-US" dirty="0"/>
              <a:t>16. Knowledge of software 		Functional skills </a:t>
            </a:r>
          </a:p>
          <a:p>
            <a:r>
              <a:rPr lang="en-IE" altLang="en-US" dirty="0"/>
              <a:t>17. Institutional reputation 	Academic reputation</a:t>
            </a:r>
          </a:p>
          <a:p>
            <a:endParaRPr lang="en-IE" altLang="en-US" dirty="0"/>
          </a:p>
        </p:txBody>
      </p:sp>
      <p:sp>
        <p:nvSpPr>
          <p:cNvPr id="4" name="Footer Placeholder 3"/>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3843427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71600" y="188640"/>
            <a:ext cx="6512511" cy="1143000"/>
          </a:xfrm>
        </p:spPr>
        <p:txBody>
          <a:bodyPr>
            <a:normAutofit/>
          </a:bodyPr>
          <a:lstStyle/>
          <a:p>
            <a:pPr marL="0" indent="0" algn="ctr">
              <a:buNone/>
            </a:pPr>
            <a:r>
              <a:rPr lang="en-IE" sz="4000" dirty="0">
                <a:latin typeface="TrashHand"/>
              </a:rPr>
              <a:t>Contemporary Careers </a:t>
            </a:r>
          </a:p>
        </p:txBody>
      </p:sp>
      <p:sp>
        <p:nvSpPr>
          <p:cNvPr id="5" name="Content Placeholder 4"/>
          <p:cNvSpPr>
            <a:spLocks noGrp="1"/>
          </p:cNvSpPr>
          <p:nvPr>
            <p:ph idx="4294967295"/>
          </p:nvPr>
        </p:nvSpPr>
        <p:spPr>
          <a:xfrm>
            <a:off x="457199" y="1124744"/>
            <a:ext cx="8229600" cy="4752528"/>
          </a:xfrm>
          <a:prstGeom prst="rect">
            <a:avLst/>
          </a:prstGeom>
        </p:spPr>
        <p:txBody>
          <a:bodyPr>
            <a:normAutofit lnSpcReduction="10000"/>
          </a:bodyPr>
          <a:lstStyle/>
          <a:p>
            <a:r>
              <a:rPr lang="en-IE" dirty="0">
                <a:latin typeface="+mj-lt"/>
              </a:rPr>
              <a:t>Current careers tend to be dynamic, less predictable, and boundaryless (Lips-</a:t>
            </a:r>
            <a:r>
              <a:rPr lang="en-IE" dirty="0" err="1">
                <a:latin typeface="+mj-lt"/>
              </a:rPr>
              <a:t>Wiersma</a:t>
            </a:r>
            <a:r>
              <a:rPr lang="en-IE" dirty="0">
                <a:latin typeface="+mj-lt"/>
              </a:rPr>
              <a:t> and Hall, 2007)</a:t>
            </a:r>
          </a:p>
          <a:p>
            <a:endParaRPr lang="en-IE" dirty="0">
              <a:latin typeface="+mj-lt"/>
            </a:endParaRPr>
          </a:p>
          <a:p>
            <a:r>
              <a:rPr lang="en-IE" dirty="0">
                <a:latin typeface="+mj-lt"/>
              </a:rPr>
              <a:t>It is the individual who bears primary responsibility for the planning and managing of their own careers </a:t>
            </a:r>
          </a:p>
          <a:p>
            <a:endParaRPr lang="en-IE" dirty="0">
              <a:latin typeface="+mj-lt"/>
            </a:endParaRPr>
          </a:p>
          <a:p>
            <a:r>
              <a:rPr lang="en-IE" dirty="0">
                <a:latin typeface="+mj-lt"/>
              </a:rPr>
              <a:t>Career Concepts:</a:t>
            </a:r>
          </a:p>
          <a:p>
            <a:pPr lvl="1"/>
            <a:r>
              <a:rPr lang="en-IE" dirty="0">
                <a:latin typeface="+mj-lt"/>
              </a:rPr>
              <a:t>Boundaryless</a:t>
            </a:r>
          </a:p>
          <a:p>
            <a:pPr lvl="1"/>
            <a:r>
              <a:rPr lang="en-IE" dirty="0">
                <a:latin typeface="+mj-lt"/>
              </a:rPr>
              <a:t>Protean</a:t>
            </a:r>
          </a:p>
          <a:p>
            <a:pPr lvl="1"/>
            <a:r>
              <a:rPr lang="en-IE" dirty="0">
                <a:latin typeface="+mj-lt"/>
              </a:rPr>
              <a:t>Authentic</a:t>
            </a:r>
          </a:p>
          <a:p>
            <a:pPr lvl="1"/>
            <a:r>
              <a:rPr lang="en-IE" dirty="0">
                <a:latin typeface="+mj-lt"/>
              </a:rPr>
              <a:t>Kaleidoscope</a:t>
            </a:r>
          </a:p>
          <a:p>
            <a:pPr lvl="1"/>
            <a:r>
              <a:rPr lang="en-IE" dirty="0">
                <a:latin typeface="+mj-lt"/>
              </a:rPr>
              <a:t>Off-Ramp Careers</a:t>
            </a:r>
          </a:p>
          <a:p>
            <a:endParaRPr lang="en-IE" dirty="0">
              <a:latin typeface="+mj-lt"/>
            </a:endParaRPr>
          </a:p>
          <a:p>
            <a:endParaRPr lang="en-IE" dirty="0">
              <a:latin typeface="+mj-lt"/>
            </a:endParaRPr>
          </a:p>
        </p:txBody>
      </p:sp>
      <p:sp>
        <p:nvSpPr>
          <p:cNvPr id="3" name="Footer Placeholder 2"/>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2301686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9552" y="589"/>
            <a:ext cx="8229600" cy="1143000"/>
          </a:xfrm>
        </p:spPr>
        <p:txBody>
          <a:bodyPr>
            <a:normAutofit/>
          </a:bodyPr>
          <a:lstStyle/>
          <a:p>
            <a:pPr marL="0" indent="0" algn="ctr">
              <a:buNone/>
            </a:pPr>
            <a:r>
              <a:rPr lang="en-IE" sz="4000" dirty="0">
                <a:latin typeface="TrashHand"/>
              </a:rPr>
              <a:t>Boundaryless Careers</a:t>
            </a:r>
          </a:p>
        </p:txBody>
      </p:sp>
      <p:sp>
        <p:nvSpPr>
          <p:cNvPr id="5" name="Content Placeholder 4"/>
          <p:cNvSpPr>
            <a:spLocks noGrp="1"/>
          </p:cNvSpPr>
          <p:nvPr>
            <p:ph idx="4294967295"/>
          </p:nvPr>
        </p:nvSpPr>
        <p:spPr>
          <a:xfrm>
            <a:off x="457200" y="1052736"/>
            <a:ext cx="8229600" cy="5141168"/>
          </a:xfrm>
          <a:prstGeom prst="rect">
            <a:avLst/>
          </a:prstGeom>
        </p:spPr>
        <p:txBody>
          <a:bodyPr>
            <a:noAutofit/>
          </a:bodyPr>
          <a:lstStyle/>
          <a:p>
            <a:r>
              <a:rPr lang="en-IE" sz="2000" dirty="0">
                <a:latin typeface="+mj-lt"/>
              </a:rPr>
              <a:t>Widening the perspective of careers to incorporate a range of possible careers both within and across organisations.</a:t>
            </a:r>
          </a:p>
          <a:p>
            <a:pPr marL="45720" indent="0">
              <a:buNone/>
            </a:pPr>
            <a:endParaRPr lang="en-IE" sz="2000" dirty="0">
              <a:latin typeface="+mj-lt"/>
            </a:endParaRPr>
          </a:p>
          <a:p>
            <a:r>
              <a:rPr lang="en-IE" sz="2000" dirty="0">
                <a:latin typeface="+mj-lt"/>
              </a:rPr>
              <a:t>Careers are not tied to a sole employer, nor represented by an orderly sequence of hierarchical upwards movement as proposed by Super (1953) and are characterised by less vertical coordination and stability.</a:t>
            </a:r>
          </a:p>
          <a:p>
            <a:pPr marL="45720" indent="0">
              <a:buNone/>
            </a:pPr>
            <a:endParaRPr lang="en-IE" sz="2000" dirty="0">
              <a:latin typeface="+mj-lt"/>
            </a:endParaRPr>
          </a:p>
          <a:p>
            <a:r>
              <a:rPr lang="en-IE" sz="2000" dirty="0">
                <a:latin typeface="+mj-lt"/>
              </a:rPr>
              <a:t>Boundaryless careers are not confined to physical changes of employment, the notion also applies to movement across psychological boundaries.</a:t>
            </a:r>
          </a:p>
          <a:p>
            <a:pPr marL="45720" indent="0">
              <a:buNone/>
            </a:pPr>
            <a:endParaRPr lang="en-IE" sz="2000" dirty="0">
              <a:latin typeface="+mj-lt"/>
            </a:endParaRPr>
          </a:p>
          <a:p>
            <a:r>
              <a:rPr lang="en-IE" sz="2000" dirty="0">
                <a:latin typeface="+mj-lt"/>
              </a:rPr>
              <a:t>Career development requires the strengthening of self-direction and adaptability within a more transactional employment relationship.</a:t>
            </a:r>
          </a:p>
        </p:txBody>
      </p:sp>
      <p:sp>
        <p:nvSpPr>
          <p:cNvPr id="6" name="Footer Placeholder 5"/>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1787244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457200" y="1600200"/>
            <a:ext cx="8229600" cy="5257800"/>
          </a:xfrm>
          <a:prstGeom prst="rect">
            <a:avLst/>
          </a:prstGeom>
        </p:spPr>
        <p:txBody>
          <a:bodyPr>
            <a:normAutofit/>
          </a:bodyPr>
          <a:lstStyle/>
          <a:p>
            <a:r>
              <a:rPr lang="en-IE" sz="2200" dirty="0">
                <a:latin typeface="+mj-lt"/>
              </a:rPr>
              <a:t>The protean career offers a self-directed approach to career that is driven by the values of the individual (Briscoe and Hall, 2002)</a:t>
            </a:r>
          </a:p>
          <a:p>
            <a:endParaRPr lang="en-IE" sz="800" dirty="0">
              <a:latin typeface="+mj-lt"/>
            </a:endParaRPr>
          </a:p>
          <a:p>
            <a:r>
              <a:rPr lang="en-IE" sz="2200" dirty="0">
                <a:latin typeface="+mj-lt"/>
              </a:rPr>
              <a:t>Protean indicates something that is versatile, variable and capable of taking many forms</a:t>
            </a:r>
          </a:p>
          <a:p>
            <a:endParaRPr lang="en-IE" sz="800" dirty="0">
              <a:latin typeface="+mj-lt"/>
            </a:endParaRPr>
          </a:p>
          <a:p>
            <a:r>
              <a:rPr lang="en-IE" sz="2200" dirty="0">
                <a:latin typeface="+mj-lt"/>
              </a:rPr>
              <a:t>A person pursuing a protean career moves quickly to improvise new ways of working, making the most of the empowerment it provides them</a:t>
            </a:r>
          </a:p>
          <a:p>
            <a:endParaRPr lang="en-IE" sz="800" dirty="0">
              <a:latin typeface="+mj-lt"/>
            </a:endParaRPr>
          </a:p>
          <a:p>
            <a:r>
              <a:rPr lang="en-IE" sz="2200" dirty="0">
                <a:latin typeface="+mj-lt"/>
              </a:rPr>
              <a:t>Acts as a compass in providing direction (Hall, 2002) for an individual</a:t>
            </a:r>
          </a:p>
          <a:p>
            <a:pPr lvl="1"/>
            <a:r>
              <a:rPr lang="en-IE" sz="2200" dirty="0">
                <a:latin typeface="+mj-lt"/>
              </a:rPr>
              <a:t>Understanding who they are and knowing their values, needs, goals and interests</a:t>
            </a:r>
          </a:p>
        </p:txBody>
      </p:sp>
      <p:sp>
        <p:nvSpPr>
          <p:cNvPr id="5" name="Title 2"/>
          <p:cNvSpPr>
            <a:spLocks noGrp="1"/>
          </p:cNvSpPr>
          <p:nvPr>
            <p:ph type="title"/>
          </p:nvPr>
        </p:nvSpPr>
        <p:spPr>
          <a:xfrm>
            <a:off x="467544" y="260648"/>
            <a:ext cx="8229600" cy="1143000"/>
          </a:xfrm>
        </p:spPr>
        <p:txBody>
          <a:bodyPr>
            <a:normAutofit/>
          </a:bodyPr>
          <a:lstStyle/>
          <a:p>
            <a:pPr marL="0" indent="0" algn="ctr">
              <a:buNone/>
            </a:pPr>
            <a:r>
              <a:rPr lang="en-IE" sz="4000" dirty="0">
                <a:latin typeface="TrashHand"/>
              </a:rPr>
              <a:t>Protean Careers</a:t>
            </a:r>
          </a:p>
        </p:txBody>
      </p:sp>
      <p:sp>
        <p:nvSpPr>
          <p:cNvPr id="6" name="Footer Placeholder 5"/>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2368817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15744" y="260648"/>
            <a:ext cx="6512511" cy="1143000"/>
          </a:xfrm>
        </p:spPr>
        <p:txBody>
          <a:bodyPr>
            <a:normAutofit/>
          </a:bodyPr>
          <a:lstStyle/>
          <a:p>
            <a:pPr marL="0" indent="0" algn="ctr">
              <a:buNone/>
            </a:pPr>
            <a:r>
              <a:rPr lang="en-IE" sz="4000" dirty="0">
                <a:latin typeface="TrashHand"/>
              </a:rPr>
              <a:t>Protean Careers</a:t>
            </a:r>
          </a:p>
        </p:txBody>
      </p:sp>
      <p:sp>
        <p:nvSpPr>
          <p:cNvPr id="5" name="Content Placeholder 4"/>
          <p:cNvSpPr>
            <a:spLocks noGrp="1"/>
          </p:cNvSpPr>
          <p:nvPr>
            <p:ph idx="4294967295"/>
          </p:nvPr>
        </p:nvSpPr>
        <p:spPr>
          <a:xfrm>
            <a:off x="457200" y="1555576"/>
            <a:ext cx="8229600" cy="4753744"/>
          </a:xfrm>
          <a:prstGeom prst="rect">
            <a:avLst/>
          </a:prstGeom>
        </p:spPr>
        <p:txBody>
          <a:bodyPr>
            <a:normAutofit fontScale="92500" lnSpcReduction="10000"/>
          </a:bodyPr>
          <a:lstStyle/>
          <a:p>
            <a:r>
              <a:rPr lang="en-IE" sz="2400" dirty="0">
                <a:latin typeface="+mj-lt"/>
              </a:rPr>
              <a:t>Hall (2004) identified two competencies that help individuals become more protean.  These are adaptability and/or self-awareness.</a:t>
            </a:r>
          </a:p>
          <a:p>
            <a:endParaRPr lang="en-IE" sz="2400" dirty="0">
              <a:latin typeface="+mj-lt"/>
            </a:endParaRPr>
          </a:p>
          <a:p>
            <a:pPr lvl="1"/>
            <a:r>
              <a:rPr lang="en-IE" sz="2400" dirty="0">
                <a:solidFill>
                  <a:srgbClr val="FF0000"/>
                </a:solidFill>
                <a:latin typeface="+mj-lt"/>
              </a:rPr>
              <a:t>Self-awareness and understanding </a:t>
            </a:r>
            <a:r>
              <a:rPr lang="en-IE" sz="2400" dirty="0">
                <a:latin typeface="+mj-lt"/>
              </a:rPr>
              <a:t>are pivotal to the values-driven nature of a protean career, ensuring a secure personal base in which to foster career success and from which to interact with the changing external conditions.</a:t>
            </a:r>
          </a:p>
          <a:p>
            <a:pPr lvl="1"/>
            <a:endParaRPr lang="en-IE" sz="2400" dirty="0">
              <a:latin typeface="+mj-lt"/>
            </a:endParaRPr>
          </a:p>
          <a:p>
            <a:pPr lvl="1"/>
            <a:r>
              <a:rPr lang="en-IE" sz="2400" dirty="0">
                <a:solidFill>
                  <a:srgbClr val="FF0000"/>
                </a:solidFill>
                <a:latin typeface="+mj-lt"/>
              </a:rPr>
              <a:t>Adaptability </a:t>
            </a:r>
            <a:r>
              <a:rPr lang="en-IE" sz="2400" dirty="0">
                <a:latin typeface="+mj-lt"/>
              </a:rPr>
              <a:t>involves the capacity to change career and work behaviours in a way that allows the individual to succeed in a number of contexts with the need for externally-driven career development.</a:t>
            </a:r>
          </a:p>
        </p:txBody>
      </p:sp>
      <p:sp>
        <p:nvSpPr>
          <p:cNvPr id="6" name="Footer Placeholder 5"/>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38325712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260648"/>
            <a:ext cx="6512511" cy="1143000"/>
          </a:xfrm>
        </p:spPr>
        <p:txBody>
          <a:bodyPr>
            <a:normAutofit/>
          </a:bodyPr>
          <a:lstStyle/>
          <a:p>
            <a:pPr marL="0" indent="0" algn="ctr">
              <a:buNone/>
            </a:pPr>
            <a:r>
              <a:rPr lang="en-IE" sz="4000" dirty="0">
                <a:latin typeface="TrashHand"/>
              </a:rPr>
              <a:t>Authentic Careers</a:t>
            </a:r>
          </a:p>
        </p:txBody>
      </p:sp>
      <p:sp>
        <p:nvSpPr>
          <p:cNvPr id="3" name="Content Placeholder 2"/>
          <p:cNvSpPr>
            <a:spLocks noGrp="1"/>
          </p:cNvSpPr>
          <p:nvPr>
            <p:ph idx="4294967295"/>
          </p:nvPr>
        </p:nvSpPr>
        <p:spPr>
          <a:xfrm>
            <a:off x="457200" y="1340768"/>
            <a:ext cx="8229600" cy="4831432"/>
          </a:xfrm>
          <a:prstGeom prst="rect">
            <a:avLst/>
          </a:prstGeom>
        </p:spPr>
        <p:txBody>
          <a:bodyPr>
            <a:normAutofit fontScale="92500" lnSpcReduction="10000"/>
          </a:bodyPr>
          <a:lstStyle/>
          <a:p>
            <a:r>
              <a:rPr lang="en-IE" dirty="0">
                <a:latin typeface="+mj-lt"/>
              </a:rPr>
              <a:t>The authentic career concept defines an authentic individual as one who makes career choices that are consistent with the past or with an imagined future about who they would like to become.</a:t>
            </a:r>
          </a:p>
          <a:p>
            <a:endParaRPr lang="en-IE" dirty="0">
              <a:latin typeface="+mj-lt"/>
            </a:endParaRPr>
          </a:p>
          <a:p>
            <a:r>
              <a:rPr lang="en-IE" dirty="0">
                <a:latin typeface="+mj-lt"/>
              </a:rPr>
              <a:t>The key characteristic is that there is a consistent set of beliefs guiding the career.</a:t>
            </a:r>
          </a:p>
          <a:p>
            <a:endParaRPr lang="en-IE" dirty="0">
              <a:latin typeface="+mj-lt"/>
            </a:endParaRPr>
          </a:p>
          <a:p>
            <a:r>
              <a:rPr lang="en-IE" dirty="0">
                <a:latin typeface="+mj-lt"/>
              </a:rPr>
              <a:t>Being truthful in authentic terms relates to the notion of consistency between how a person expresses themselves in public and what they feel in private.</a:t>
            </a:r>
          </a:p>
          <a:p>
            <a:endParaRPr lang="en-IE" dirty="0">
              <a:latin typeface="+mj-lt"/>
            </a:endParaRPr>
          </a:p>
          <a:p>
            <a:r>
              <a:rPr lang="en-IE" dirty="0">
                <a:latin typeface="+mj-lt"/>
              </a:rPr>
              <a:t>An authentic career-oriented individual is one willing to take the initiative and responsibility for their career and able to achieve consistency between past and present, and private and public expressions of themselves (</a:t>
            </a:r>
            <a:r>
              <a:rPr lang="en-IE" dirty="0" err="1">
                <a:latin typeface="+mj-lt"/>
              </a:rPr>
              <a:t>Svejenova</a:t>
            </a:r>
            <a:r>
              <a:rPr lang="en-IE" dirty="0">
                <a:latin typeface="+mj-lt"/>
              </a:rPr>
              <a:t>, 2005).</a:t>
            </a:r>
          </a:p>
        </p:txBody>
      </p:sp>
      <p:sp>
        <p:nvSpPr>
          <p:cNvPr id="6" name="Footer Placeholder 5"/>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13718153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99592" y="116632"/>
            <a:ext cx="6707088" cy="1143000"/>
          </a:xfrm>
        </p:spPr>
        <p:txBody>
          <a:bodyPr>
            <a:normAutofit/>
          </a:bodyPr>
          <a:lstStyle/>
          <a:p>
            <a:pPr marL="0" indent="0">
              <a:buNone/>
            </a:pPr>
            <a:r>
              <a:rPr lang="en-IE" sz="4000" dirty="0">
                <a:latin typeface="TrashHand"/>
              </a:rPr>
              <a:t>Kaleidoscope Careers</a:t>
            </a:r>
          </a:p>
        </p:txBody>
      </p:sp>
      <p:sp>
        <p:nvSpPr>
          <p:cNvPr id="5" name="Content Placeholder 4"/>
          <p:cNvSpPr>
            <a:spLocks noGrp="1"/>
          </p:cNvSpPr>
          <p:nvPr>
            <p:ph idx="4294967295"/>
          </p:nvPr>
        </p:nvSpPr>
        <p:spPr>
          <a:xfrm>
            <a:off x="457200" y="1124744"/>
            <a:ext cx="8435280" cy="5445224"/>
          </a:xfrm>
          <a:prstGeom prst="rect">
            <a:avLst/>
          </a:prstGeom>
        </p:spPr>
        <p:txBody>
          <a:bodyPr>
            <a:noAutofit/>
          </a:bodyPr>
          <a:lstStyle/>
          <a:p>
            <a:r>
              <a:rPr lang="en-IE" sz="2300" dirty="0">
                <a:latin typeface="+mj-lt"/>
              </a:rPr>
              <a:t>A kaleidoscope career is created and evolved on the individual’s own terms, defined by their own values, life choices and parameters, rather than by the organisation (</a:t>
            </a:r>
            <a:r>
              <a:rPr lang="en-IE" sz="2300" dirty="0" err="1">
                <a:latin typeface="+mj-lt"/>
              </a:rPr>
              <a:t>Mainiero</a:t>
            </a:r>
            <a:r>
              <a:rPr lang="en-IE" sz="2300" dirty="0">
                <a:latin typeface="+mj-lt"/>
              </a:rPr>
              <a:t> and Sullivan, 2006).</a:t>
            </a:r>
          </a:p>
          <a:p>
            <a:endParaRPr lang="en-IE" sz="800" dirty="0">
              <a:latin typeface="+mj-lt"/>
            </a:endParaRPr>
          </a:p>
          <a:p>
            <a:r>
              <a:rPr lang="en-IE" sz="2300" dirty="0">
                <a:latin typeface="+mj-lt"/>
              </a:rPr>
              <a:t>This particular concept is predominantly female-oriented in focus.</a:t>
            </a:r>
          </a:p>
          <a:p>
            <a:endParaRPr lang="en-IE" sz="800" dirty="0">
              <a:latin typeface="+mj-lt"/>
            </a:endParaRPr>
          </a:p>
          <a:p>
            <a:r>
              <a:rPr lang="en-IE" sz="2300" dirty="0">
                <a:latin typeface="+mj-lt"/>
              </a:rPr>
              <a:t>Individuals amend, adjust and modify this kaleidoscope or career pattern, by rotating the various aspects of their lives to arrange roles and relationships in new ways.</a:t>
            </a:r>
          </a:p>
          <a:p>
            <a:endParaRPr lang="en-IE" sz="800" dirty="0">
              <a:latin typeface="+mj-lt"/>
            </a:endParaRPr>
          </a:p>
          <a:p>
            <a:r>
              <a:rPr lang="en-IE" sz="2300" dirty="0">
                <a:latin typeface="+mj-lt"/>
              </a:rPr>
              <a:t>Individuals strive for challenging work that facilitates career advancement and increases self-worth.</a:t>
            </a:r>
          </a:p>
          <a:p>
            <a:r>
              <a:rPr lang="en-IE" sz="2300" dirty="0">
                <a:latin typeface="+mj-lt"/>
              </a:rPr>
              <a:t>A need for balance exists with regard to work, relationships and personal concerns.</a:t>
            </a:r>
          </a:p>
        </p:txBody>
      </p:sp>
      <p:sp>
        <p:nvSpPr>
          <p:cNvPr id="3" name="Footer Placeholder 2"/>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3098559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457200" y="274638"/>
            <a:ext cx="8229600" cy="1143000"/>
          </a:xfrm>
        </p:spPr>
        <p:txBody>
          <a:bodyPr>
            <a:normAutofit/>
          </a:bodyPr>
          <a:lstStyle/>
          <a:p>
            <a:pPr marL="0" indent="0" algn="ctr">
              <a:buNone/>
            </a:pPr>
            <a:r>
              <a:rPr lang="en-IE" sz="4000" dirty="0">
                <a:latin typeface="TrashHand"/>
              </a:rPr>
              <a:t>Kaleidoscope Careers</a:t>
            </a:r>
          </a:p>
        </p:txBody>
      </p:sp>
      <p:sp>
        <p:nvSpPr>
          <p:cNvPr id="6" name="Content Placeholder 4"/>
          <p:cNvSpPr>
            <a:spLocks noGrp="1"/>
          </p:cNvSpPr>
          <p:nvPr>
            <p:ph idx="4294967295"/>
          </p:nvPr>
        </p:nvSpPr>
        <p:spPr>
          <a:xfrm>
            <a:off x="457200" y="1600200"/>
            <a:ext cx="8229600" cy="4565104"/>
          </a:xfrm>
          <a:prstGeom prst="rect">
            <a:avLst/>
          </a:prstGeom>
        </p:spPr>
        <p:txBody>
          <a:bodyPr>
            <a:normAutofit/>
          </a:bodyPr>
          <a:lstStyle/>
          <a:p>
            <a:pPr>
              <a:buNone/>
            </a:pPr>
            <a:r>
              <a:rPr lang="en-IE" dirty="0" err="1">
                <a:latin typeface="+mj-lt"/>
              </a:rPr>
              <a:t>Mainiero</a:t>
            </a:r>
            <a:r>
              <a:rPr lang="en-IE" dirty="0">
                <a:latin typeface="+mj-lt"/>
              </a:rPr>
              <a:t> and Sullivan (2006) found that men and women tend to follow different career patterns:</a:t>
            </a:r>
          </a:p>
          <a:p>
            <a:endParaRPr lang="en-IE" sz="900" dirty="0">
              <a:latin typeface="+mj-lt"/>
            </a:endParaRPr>
          </a:p>
          <a:p>
            <a:pPr lvl="1"/>
            <a:r>
              <a:rPr lang="en-IE" dirty="0">
                <a:latin typeface="+mj-lt"/>
              </a:rPr>
              <a:t>Women tend to focus on challenge in early career, with balance becoming more important in mid-career, and authenticity becoming the primary focus in late career.</a:t>
            </a:r>
          </a:p>
          <a:p>
            <a:pPr lvl="1"/>
            <a:endParaRPr lang="en-IE" dirty="0">
              <a:latin typeface="+mj-lt"/>
            </a:endParaRPr>
          </a:p>
          <a:p>
            <a:pPr lvl="1"/>
            <a:endParaRPr lang="en-IE" sz="900" dirty="0">
              <a:latin typeface="+mj-lt"/>
            </a:endParaRPr>
          </a:p>
          <a:p>
            <a:pPr lvl="1"/>
            <a:r>
              <a:rPr lang="en-IE" dirty="0">
                <a:latin typeface="+mj-lt"/>
              </a:rPr>
              <a:t>Men, on the other hand, focus on challenge in early career, to authenticity in mid-career, to balance in late career.</a:t>
            </a:r>
          </a:p>
        </p:txBody>
      </p:sp>
      <p:sp>
        <p:nvSpPr>
          <p:cNvPr id="3" name="Footer Placeholder 2"/>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2476358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88640"/>
            <a:ext cx="8229600" cy="1143000"/>
          </a:xfrm>
        </p:spPr>
        <p:txBody>
          <a:bodyPr>
            <a:normAutofit/>
          </a:bodyPr>
          <a:lstStyle/>
          <a:p>
            <a:pPr marL="0" indent="0" algn="ctr">
              <a:buNone/>
            </a:pPr>
            <a:r>
              <a:rPr lang="en-IE" sz="4000" dirty="0">
                <a:latin typeface="TrashHand"/>
              </a:rPr>
              <a:t>Off-Ramp Careers</a:t>
            </a:r>
          </a:p>
        </p:txBody>
      </p:sp>
      <p:sp>
        <p:nvSpPr>
          <p:cNvPr id="4" name="Content Placeholder 3"/>
          <p:cNvSpPr>
            <a:spLocks noGrp="1"/>
          </p:cNvSpPr>
          <p:nvPr>
            <p:ph idx="4294967295"/>
          </p:nvPr>
        </p:nvSpPr>
        <p:spPr>
          <a:xfrm>
            <a:off x="457200" y="1339552"/>
            <a:ext cx="8229600" cy="5257800"/>
          </a:xfrm>
          <a:prstGeom prst="rect">
            <a:avLst/>
          </a:prstGeom>
        </p:spPr>
        <p:txBody>
          <a:bodyPr>
            <a:normAutofit fontScale="92500" lnSpcReduction="10000"/>
          </a:bodyPr>
          <a:lstStyle/>
          <a:p>
            <a:r>
              <a:rPr lang="en-IE" dirty="0">
                <a:latin typeface="+mj-lt"/>
              </a:rPr>
              <a:t>A predominantly gender-specific career concept has emerged in recent years in response to the “male competitive model” of careers (Hewlett, 2007).</a:t>
            </a:r>
          </a:p>
          <a:p>
            <a:endParaRPr lang="en-IE" dirty="0">
              <a:latin typeface="+mj-lt"/>
            </a:endParaRPr>
          </a:p>
          <a:p>
            <a:r>
              <a:rPr lang="en-IE" dirty="0">
                <a:latin typeface="+mj-lt"/>
              </a:rPr>
              <a:t>The male competitive model of careers supported a preference for a continuous employment history, which penalised women who needed to take time out of their careers.</a:t>
            </a:r>
          </a:p>
          <a:p>
            <a:endParaRPr lang="en-IE" dirty="0">
              <a:latin typeface="+mj-lt"/>
            </a:endParaRPr>
          </a:p>
          <a:p>
            <a:r>
              <a:rPr lang="en-IE" dirty="0">
                <a:latin typeface="+mj-lt"/>
              </a:rPr>
              <a:t>The idea of off-ramp careers provide an arc of career flexibility that allows women to “ramp-down” or take time off from their career and subsequently “ramp-up” or re-enter the labour market without losing career traction.</a:t>
            </a:r>
          </a:p>
          <a:p>
            <a:endParaRPr lang="en-IE" dirty="0">
              <a:latin typeface="+mj-lt"/>
            </a:endParaRPr>
          </a:p>
          <a:p>
            <a:r>
              <a:rPr lang="en-IE" dirty="0">
                <a:latin typeface="+mj-lt"/>
              </a:rPr>
              <a:t>The difficulty women face is at the moment they decide to return to employment, be it for financial, sense of identity or satisfaction reasons.</a:t>
            </a:r>
          </a:p>
        </p:txBody>
      </p:sp>
      <p:sp>
        <p:nvSpPr>
          <p:cNvPr id="6" name="Footer Placeholder 5"/>
          <p:cNvSpPr>
            <a:spLocks noGrp="1"/>
          </p:cNvSpPr>
          <p:nvPr>
            <p:ph type="ftr" sz="quarter" idx="11"/>
          </p:nvPr>
        </p:nvSpPr>
        <p:spPr/>
        <p:txBody>
          <a:bodyPr/>
          <a:lstStyle/>
          <a:p>
            <a:pPr>
              <a:defRPr/>
            </a:pPr>
            <a:endParaRPr lang="en-IE" dirty="0"/>
          </a:p>
        </p:txBody>
      </p:sp>
    </p:spTree>
    <p:extLst>
      <p:ext uri="{BB962C8B-B14F-4D97-AF65-F5344CB8AC3E}">
        <p14:creationId xmlns:p14="http://schemas.microsoft.com/office/powerpoint/2010/main" val="2351809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16632"/>
            <a:ext cx="8229600" cy="1143000"/>
          </a:xfrm>
        </p:spPr>
        <p:txBody>
          <a:bodyPr>
            <a:normAutofit/>
          </a:bodyPr>
          <a:lstStyle/>
          <a:p>
            <a:pPr marL="0" indent="0" algn="ctr">
              <a:buNone/>
            </a:pPr>
            <a:r>
              <a:rPr lang="en-IE" sz="4000" dirty="0">
                <a:latin typeface="TrashHand"/>
              </a:rPr>
              <a:t>Off-Ramp Careers</a:t>
            </a:r>
          </a:p>
        </p:txBody>
      </p:sp>
      <p:sp>
        <p:nvSpPr>
          <p:cNvPr id="5" name="Content Placeholder 4"/>
          <p:cNvSpPr>
            <a:spLocks noGrp="1"/>
          </p:cNvSpPr>
          <p:nvPr>
            <p:ph idx="4294967295"/>
          </p:nvPr>
        </p:nvSpPr>
        <p:spPr>
          <a:xfrm>
            <a:off x="457200" y="1268760"/>
            <a:ext cx="8229600" cy="5573216"/>
          </a:xfrm>
          <a:prstGeom prst="rect">
            <a:avLst/>
          </a:prstGeom>
        </p:spPr>
        <p:txBody>
          <a:bodyPr>
            <a:normAutofit/>
          </a:bodyPr>
          <a:lstStyle/>
          <a:p>
            <a:r>
              <a:rPr lang="en-IE" sz="2400" dirty="0">
                <a:latin typeface="+mj-lt"/>
              </a:rPr>
              <a:t>Facilitating ease of access in returning to careers has led to organisations introducing a variety of career flexibility and flexible working arrangements in terms of: </a:t>
            </a:r>
          </a:p>
          <a:p>
            <a:pPr lvl="1"/>
            <a:r>
              <a:rPr lang="en-IE" sz="2400" dirty="0">
                <a:latin typeface="+mj-lt"/>
              </a:rPr>
              <a:t>Reduced-hour options</a:t>
            </a:r>
          </a:p>
          <a:p>
            <a:pPr lvl="1"/>
            <a:r>
              <a:rPr lang="en-IE" sz="2400" dirty="0">
                <a:latin typeface="+mj-lt"/>
              </a:rPr>
              <a:t>Flexible working times</a:t>
            </a:r>
          </a:p>
          <a:p>
            <a:pPr lvl="1"/>
            <a:r>
              <a:rPr lang="en-IE" sz="2400" dirty="0">
                <a:latin typeface="+mj-lt"/>
              </a:rPr>
              <a:t>Job sharing</a:t>
            </a:r>
          </a:p>
          <a:p>
            <a:pPr lvl="1"/>
            <a:r>
              <a:rPr lang="en-IE" sz="2400" dirty="0">
                <a:latin typeface="+mj-lt"/>
              </a:rPr>
              <a:t>Telecommuting</a:t>
            </a:r>
          </a:p>
          <a:p>
            <a:pPr lvl="1"/>
            <a:r>
              <a:rPr lang="en-IE" sz="2400" dirty="0">
                <a:latin typeface="+mj-lt"/>
              </a:rPr>
              <a:t>Seasonal flexibility</a:t>
            </a:r>
          </a:p>
          <a:p>
            <a:pPr lvl="1"/>
            <a:endParaRPr lang="en-IE" sz="800" dirty="0">
              <a:latin typeface="+mj-lt"/>
            </a:endParaRPr>
          </a:p>
          <a:p>
            <a:r>
              <a:rPr lang="en-IE" sz="2400" dirty="0">
                <a:latin typeface="+mj-lt"/>
              </a:rPr>
              <a:t>Off-ramping from a male managerial perspective is concerned with strategic repositioning of his career rather than for family-related concerns.</a:t>
            </a:r>
          </a:p>
        </p:txBody>
      </p:sp>
      <p:sp>
        <p:nvSpPr>
          <p:cNvPr id="3" name="Footer Placeholder 2"/>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3791262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16632"/>
            <a:ext cx="8229600" cy="1143000"/>
          </a:xfrm>
        </p:spPr>
        <p:txBody>
          <a:bodyPr>
            <a:normAutofit/>
          </a:bodyPr>
          <a:lstStyle/>
          <a:p>
            <a:pPr marL="0" indent="0" algn="ctr">
              <a:buNone/>
            </a:pPr>
            <a:r>
              <a:rPr lang="en-IE" sz="4000" dirty="0">
                <a:latin typeface="TrashHand"/>
              </a:rPr>
              <a:t>Portfolio Careers</a:t>
            </a:r>
          </a:p>
        </p:txBody>
      </p:sp>
      <p:sp>
        <p:nvSpPr>
          <p:cNvPr id="5" name="Content Placeholder 4"/>
          <p:cNvSpPr>
            <a:spLocks noGrp="1"/>
          </p:cNvSpPr>
          <p:nvPr>
            <p:ph idx="4294967295"/>
          </p:nvPr>
        </p:nvSpPr>
        <p:spPr>
          <a:xfrm>
            <a:off x="457200" y="1384176"/>
            <a:ext cx="8229600" cy="5717232"/>
          </a:xfrm>
          <a:prstGeom prst="rect">
            <a:avLst/>
          </a:prstGeom>
        </p:spPr>
        <p:txBody>
          <a:bodyPr>
            <a:noAutofit/>
          </a:bodyPr>
          <a:lstStyle/>
          <a:p>
            <a:r>
              <a:rPr lang="en-IE" sz="2000" dirty="0">
                <a:latin typeface="+mj-lt"/>
              </a:rPr>
              <a:t>Rather than pursuing a single full-time job, the individual balances a portfolio of different and changing employment opportunities (Handy,1989).</a:t>
            </a:r>
          </a:p>
          <a:p>
            <a:endParaRPr lang="en-IE" sz="800" dirty="0">
              <a:latin typeface="+mj-lt"/>
            </a:endParaRPr>
          </a:p>
          <a:p>
            <a:r>
              <a:rPr lang="en-IE" sz="2000" dirty="0">
                <a:latin typeface="+mj-lt"/>
              </a:rPr>
              <a:t>Individuals build careers around a collection of skills and interests and place a strong emphasis on self-management.</a:t>
            </a:r>
          </a:p>
          <a:p>
            <a:endParaRPr lang="en-IE" sz="800" dirty="0">
              <a:latin typeface="+mj-lt"/>
            </a:endParaRPr>
          </a:p>
          <a:p>
            <a:r>
              <a:rPr lang="en-IE" sz="2000" dirty="0">
                <a:latin typeface="+mj-lt"/>
              </a:rPr>
              <a:t>Portfolio-centred career development is based on a very different set of assumptions regarding the nature of careers and of the relationship between the organisation and the employee.</a:t>
            </a:r>
          </a:p>
          <a:p>
            <a:pPr lvl="1"/>
            <a:r>
              <a:rPr lang="en-IE" sz="2000" dirty="0">
                <a:latin typeface="+mj-lt"/>
              </a:rPr>
              <a:t>The contract output is identified</a:t>
            </a:r>
          </a:p>
          <a:p>
            <a:pPr lvl="1"/>
            <a:r>
              <a:rPr lang="en-IE" sz="2000" dirty="0">
                <a:latin typeface="+mj-lt"/>
              </a:rPr>
              <a:t>Matching portfolio of skills needed to complete the contract is specified</a:t>
            </a:r>
          </a:p>
          <a:p>
            <a:pPr lvl="1"/>
            <a:r>
              <a:rPr lang="en-IE" sz="2000" dirty="0">
                <a:latin typeface="+mj-lt"/>
              </a:rPr>
              <a:t>Individuals with those skills are located in the HR information system</a:t>
            </a:r>
          </a:p>
          <a:p>
            <a:pPr lvl="1"/>
            <a:r>
              <a:rPr lang="en-IE" sz="2000" dirty="0">
                <a:latin typeface="+mj-lt"/>
              </a:rPr>
              <a:t>The contract is offered and then managed</a:t>
            </a:r>
          </a:p>
        </p:txBody>
      </p:sp>
      <p:sp>
        <p:nvSpPr>
          <p:cNvPr id="6" name="Footer Placeholder 5"/>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20369080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4624"/>
            <a:ext cx="8229600" cy="1143000"/>
          </a:xfrm>
        </p:spPr>
        <p:txBody>
          <a:bodyPr>
            <a:normAutofit/>
          </a:bodyPr>
          <a:lstStyle/>
          <a:p>
            <a:pPr marL="0" indent="0" algn="ctr">
              <a:buNone/>
            </a:pPr>
            <a:r>
              <a:rPr lang="en-IE" sz="4000" dirty="0">
                <a:latin typeface="TrashHand"/>
              </a:rPr>
              <a:t>Portfolio Careers</a:t>
            </a:r>
          </a:p>
        </p:txBody>
      </p:sp>
      <p:sp>
        <p:nvSpPr>
          <p:cNvPr id="5" name="Content Placeholder 4"/>
          <p:cNvSpPr>
            <a:spLocks noGrp="1"/>
          </p:cNvSpPr>
          <p:nvPr>
            <p:ph idx="4294967295"/>
          </p:nvPr>
        </p:nvSpPr>
        <p:spPr>
          <a:xfrm>
            <a:off x="457200" y="1196752"/>
            <a:ext cx="8229600" cy="5069160"/>
          </a:xfrm>
          <a:prstGeom prst="rect">
            <a:avLst/>
          </a:prstGeom>
        </p:spPr>
        <p:txBody>
          <a:bodyPr>
            <a:normAutofit fontScale="77500" lnSpcReduction="20000"/>
          </a:bodyPr>
          <a:lstStyle/>
          <a:p>
            <a:r>
              <a:rPr lang="en-IE" dirty="0">
                <a:latin typeface="+mj-lt"/>
              </a:rPr>
              <a:t>The shift in assumptions requires a different emphasis in the traditional roles and responsibilities of HRM in the organisation.</a:t>
            </a:r>
          </a:p>
          <a:p>
            <a:endParaRPr lang="en-IE" dirty="0">
              <a:latin typeface="+mj-lt"/>
            </a:endParaRPr>
          </a:p>
          <a:p>
            <a:r>
              <a:rPr lang="en-IE" dirty="0">
                <a:latin typeface="+mj-lt"/>
              </a:rPr>
              <a:t>Career development professionals will need to recognise some significant differences in the organisational and individual needs of different types of organisations and employees.</a:t>
            </a:r>
          </a:p>
          <a:p>
            <a:endParaRPr lang="en-IE" dirty="0">
              <a:latin typeface="+mj-lt"/>
            </a:endParaRPr>
          </a:p>
          <a:p>
            <a:r>
              <a:rPr lang="en-IE" dirty="0">
                <a:latin typeface="+mj-lt"/>
              </a:rPr>
              <a:t>Serious consideration must be given to determining what aspects of the firm’s activities could be contracted out or dealt with on a contract basis.</a:t>
            </a:r>
          </a:p>
          <a:p>
            <a:endParaRPr lang="en-IE" dirty="0">
              <a:latin typeface="+mj-lt"/>
            </a:endParaRPr>
          </a:p>
          <a:p>
            <a:r>
              <a:rPr lang="en-IE" dirty="0">
                <a:latin typeface="+mj-lt"/>
              </a:rPr>
              <a:t>It concentrates on understanding the skill requirements needed to accomplish the contract.</a:t>
            </a:r>
          </a:p>
          <a:p>
            <a:endParaRPr lang="en-IE" dirty="0">
              <a:latin typeface="+mj-lt"/>
            </a:endParaRPr>
          </a:p>
          <a:p>
            <a:r>
              <a:rPr lang="en-IE" dirty="0">
                <a:latin typeface="+mj-lt"/>
              </a:rPr>
              <a:t>It focuses on locating individuals with the precise skill sets needed for accomplishing that task or contract.</a:t>
            </a:r>
          </a:p>
          <a:p>
            <a:endParaRPr lang="en-IE" dirty="0">
              <a:latin typeface="+mj-lt"/>
            </a:endParaRPr>
          </a:p>
          <a:p>
            <a:r>
              <a:rPr lang="en-IE" dirty="0">
                <a:latin typeface="+mj-lt"/>
              </a:rPr>
              <a:t>Learning and development become the </a:t>
            </a:r>
            <a:r>
              <a:rPr lang="en-IE">
                <a:latin typeface="+mj-lt"/>
              </a:rPr>
              <a:t>individual’s responsibility.</a:t>
            </a:r>
            <a:endParaRPr lang="en-IE" dirty="0">
              <a:latin typeface="+mj-lt"/>
            </a:endParaRPr>
          </a:p>
        </p:txBody>
      </p:sp>
      <p:sp>
        <p:nvSpPr>
          <p:cNvPr id="3" name="Footer Placeholder 2"/>
          <p:cNvSpPr>
            <a:spLocks noGrp="1"/>
          </p:cNvSpPr>
          <p:nvPr>
            <p:ph type="ftr" sz="quarter" idx="11"/>
          </p:nvPr>
        </p:nvSpPr>
        <p:spPr/>
        <p:txBody>
          <a:bodyPr/>
          <a:lstStyle/>
          <a:p>
            <a:pPr>
              <a:defRPr/>
            </a:pPr>
            <a:endParaRPr lang="en-IE"/>
          </a:p>
        </p:txBody>
      </p:sp>
    </p:spTree>
    <p:extLst>
      <p:ext uri="{BB962C8B-B14F-4D97-AF65-F5344CB8AC3E}">
        <p14:creationId xmlns:p14="http://schemas.microsoft.com/office/powerpoint/2010/main" val="21675823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p:nvPr>
        </p:nvSpPr>
        <p:spPr>
          <a:xfrm>
            <a:off x="496078" y="332656"/>
            <a:ext cx="8229600" cy="720080"/>
          </a:xfrm>
        </p:spPr>
        <p:txBody>
          <a:bodyPr>
            <a:normAutofit fontScale="90000"/>
          </a:bodyPr>
          <a:lstStyle/>
          <a:p>
            <a:pPr marL="0" indent="0" algn="ctr">
              <a:buNone/>
            </a:pPr>
            <a:r>
              <a:rPr lang="en-IE" sz="4000" dirty="0"/>
              <a:t>Core theme of Career Management</a:t>
            </a:r>
            <a:br>
              <a:rPr lang="en-IE" sz="4000" dirty="0"/>
            </a:br>
            <a:endParaRPr lang="en-GB" sz="4000" dirty="0"/>
          </a:p>
        </p:txBody>
      </p:sp>
      <p:sp>
        <p:nvSpPr>
          <p:cNvPr id="36867" name="Rectangle 3"/>
          <p:cNvSpPr>
            <a:spLocks noGrp="1"/>
          </p:cNvSpPr>
          <p:nvPr>
            <p:ph type="body" sz="half" idx="1"/>
          </p:nvPr>
        </p:nvSpPr>
        <p:spPr>
          <a:xfrm>
            <a:off x="457200" y="1628800"/>
            <a:ext cx="8229600" cy="4467200"/>
          </a:xfrm>
        </p:spPr>
        <p:txBody>
          <a:bodyPr/>
          <a:lstStyle/>
          <a:p>
            <a:pPr>
              <a:buFont typeface="Arial" charset="0"/>
              <a:buNone/>
            </a:pPr>
            <a:r>
              <a:rPr lang="en-IE" b="1" dirty="0"/>
              <a:t>Context</a:t>
            </a:r>
          </a:p>
          <a:p>
            <a:r>
              <a:rPr lang="en-IE" dirty="0"/>
              <a:t>Patricia </a:t>
            </a:r>
            <a:r>
              <a:rPr lang="en-IE" dirty="0" err="1"/>
              <a:t>McLagan</a:t>
            </a:r>
            <a:r>
              <a:rPr lang="en-IE" dirty="0"/>
              <a:t> (1989) argues that career development is the alignment of individual career planning and organising career-management processes to achieve optimal match between individual and career needs.</a:t>
            </a:r>
          </a:p>
        </p:txBody>
      </p:sp>
      <p:sp>
        <p:nvSpPr>
          <p:cNvPr id="3" name="Footer Placeholder 2"/>
          <p:cNvSpPr>
            <a:spLocks noGrp="1"/>
          </p:cNvSpPr>
          <p:nvPr>
            <p:ph type="ftr" sz="quarter" idx="11"/>
          </p:nvPr>
        </p:nvSpPr>
        <p:spPr/>
        <p:txBody>
          <a:bodyPr/>
          <a:lstStyle/>
          <a:p>
            <a:pPr>
              <a:defRPr/>
            </a:pPr>
            <a:endParaRPr lang="en-US"/>
          </a:p>
        </p:txBody>
      </p:sp>
    </p:spTree>
    <p:extLst>
      <p:ext uri="{BB962C8B-B14F-4D97-AF65-F5344CB8AC3E}">
        <p14:creationId xmlns:p14="http://schemas.microsoft.com/office/powerpoint/2010/main" val="18220715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p:nvPr>
        </p:nvSpPr>
        <p:spPr>
          <a:xfrm>
            <a:off x="374848" y="332656"/>
            <a:ext cx="8229600" cy="548680"/>
          </a:xfrm>
        </p:spPr>
        <p:txBody>
          <a:bodyPr>
            <a:normAutofit fontScale="90000"/>
          </a:bodyPr>
          <a:lstStyle/>
          <a:p>
            <a:pPr marL="0" indent="0" algn="ctr">
              <a:buNone/>
            </a:pPr>
            <a:r>
              <a:rPr lang="en-IE" sz="3600" dirty="0"/>
              <a:t>Career anchors</a:t>
            </a:r>
            <a:br>
              <a:rPr lang="en-IE" sz="3600" dirty="0"/>
            </a:br>
            <a:endParaRPr lang="en-GB" sz="4000" dirty="0"/>
          </a:p>
        </p:txBody>
      </p:sp>
      <p:sp>
        <p:nvSpPr>
          <p:cNvPr id="41987" name="Rectangle 3"/>
          <p:cNvSpPr>
            <a:spLocks noGrp="1"/>
          </p:cNvSpPr>
          <p:nvPr>
            <p:ph type="body" sz="half" idx="1"/>
          </p:nvPr>
        </p:nvSpPr>
        <p:spPr>
          <a:xfrm>
            <a:off x="457200" y="1268760"/>
            <a:ext cx="8147248" cy="4917437"/>
          </a:xfrm>
        </p:spPr>
        <p:txBody>
          <a:bodyPr>
            <a:normAutofit lnSpcReduction="10000"/>
          </a:bodyPr>
          <a:lstStyle/>
          <a:p>
            <a:pPr>
              <a:lnSpc>
                <a:spcPct val="90000"/>
              </a:lnSpc>
              <a:buFont typeface="Arial" charset="0"/>
              <a:buNone/>
            </a:pPr>
            <a:r>
              <a:rPr lang="en-IE" dirty="0"/>
              <a:t>	Schein (1978) argues that an individuals’ career and career choices are governed by a number of career anchors which are their own self-perceived talents, abilities, skills, competencies, attitudes and values. </a:t>
            </a:r>
          </a:p>
          <a:p>
            <a:pPr>
              <a:lnSpc>
                <a:spcPct val="90000"/>
              </a:lnSpc>
              <a:buFont typeface="Arial" charset="0"/>
              <a:buNone/>
            </a:pPr>
            <a:endParaRPr lang="en-IE" dirty="0"/>
          </a:p>
          <a:p>
            <a:pPr>
              <a:lnSpc>
                <a:spcPct val="90000"/>
              </a:lnSpc>
              <a:buFont typeface="Arial" charset="0"/>
              <a:buNone/>
            </a:pPr>
            <a:r>
              <a:rPr lang="en-IE" dirty="0"/>
              <a:t>	These are as follows;</a:t>
            </a:r>
          </a:p>
          <a:p>
            <a:pPr>
              <a:lnSpc>
                <a:spcPct val="90000"/>
              </a:lnSpc>
              <a:buFont typeface="Arial" charset="0"/>
              <a:buNone/>
            </a:pPr>
            <a:endParaRPr lang="en-IE" dirty="0"/>
          </a:p>
          <a:p>
            <a:pPr lvl="1">
              <a:lnSpc>
                <a:spcPct val="90000"/>
              </a:lnSpc>
            </a:pPr>
            <a:r>
              <a:rPr lang="en-IE" dirty="0">
                <a:solidFill>
                  <a:srgbClr val="FF0000"/>
                </a:solidFill>
              </a:rPr>
              <a:t>Technical functional competence: </a:t>
            </a:r>
            <a:r>
              <a:rPr lang="en-IE" dirty="0"/>
              <a:t>functional skills that can be applied to a variety of settings e.g. admin, computer skills, presentation skills etc.</a:t>
            </a:r>
          </a:p>
          <a:p>
            <a:pPr lvl="1">
              <a:lnSpc>
                <a:spcPct val="90000"/>
              </a:lnSpc>
            </a:pPr>
            <a:endParaRPr lang="en-IE" dirty="0"/>
          </a:p>
          <a:p>
            <a:pPr lvl="1">
              <a:lnSpc>
                <a:spcPct val="90000"/>
              </a:lnSpc>
            </a:pPr>
            <a:r>
              <a:rPr lang="en-IE" dirty="0">
                <a:solidFill>
                  <a:srgbClr val="FF0000"/>
                </a:solidFill>
              </a:rPr>
              <a:t>Managerial competence: </a:t>
            </a:r>
            <a:r>
              <a:rPr lang="en-IE" dirty="0"/>
              <a:t>analytical, interpersonal and emotional.</a:t>
            </a:r>
          </a:p>
          <a:p>
            <a:pPr lvl="1">
              <a:lnSpc>
                <a:spcPct val="90000"/>
              </a:lnSpc>
            </a:pPr>
            <a:endParaRPr lang="en-IE" dirty="0"/>
          </a:p>
          <a:p>
            <a:pPr lvl="1">
              <a:lnSpc>
                <a:spcPct val="90000"/>
              </a:lnSpc>
            </a:pPr>
            <a:r>
              <a:rPr lang="en-IE" dirty="0">
                <a:solidFill>
                  <a:srgbClr val="FF0000"/>
                </a:solidFill>
              </a:rPr>
              <a:t>Security and stability: </a:t>
            </a:r>
            <a:r>
              <a:rPr lang="en-IE" dirty="0"/>
              <a:t>financial security.</a:t>
            </a:r>
          </a:p>
        </p:txBody>
      </p:sp>
      <p:sp>
        <p:nvSpPr>
          <p:cNvPr id="3" name="Footer Placeholder 2"/>
          <p:cNvSpPr>
            <a:spLocks noGrp="1"/>
          </p:cNvSpPr>
          <p:nvPr>
            <p:ph type="ftr" sz="quarter" idx="11"/>
          </p:nvPr>
        </p:nvSpPr>
        <p:spPr/>
        <p:txBody>
          <a:bodyPr/>
          <a:lstStyle/>
          <a:p>
            <a:pPr>
              <a:defRPr/>
            </a:pP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p:cNvSpPr>
          <p:nvPr>
            <p:ph type="body" sz="half" idx="1"/>
          </p:nvPr>
        </p:nvSpPr>
        <p:spPr>
          <a:xfrm>
            <a:off x="498376" y="636038"/>
            <a:ext cx="8147248" cy="5619328"/>
          </a:xfrm>
        </p:spPr>
        <p:txBody>
          <a:bodyPr/>
          <a:lstStyle/>
          <a:p>
            <a:r>
              <a:rPr lang="en-IE" dirty="0">
                <a:solidFill>
                  <a:srgbClr val="FF0000"/>
                </a:solidFill>
              </a:rPr>
              <a:t>Creativity: </a:t>
            </a:r>
            <a:r>
              <a:rPr lang="en-IE" dirty="0"/>
              <a:t>create new things e.g. products, businesses or services.</a:t>
            </a:r>
          </a:p>
          <a:p>
            <a:endParaRPr lang="en-IE" dirty="0"/>
          </a:p>
          <a:p>
            <a:r>
              <a:rPr lang="en-IE" dirty="0">
                <a:solidFill>
                  <a:srgbClr val="FF0000"/>
                </a:solidFill>
              </a:rPr>
              <a:t>Autonomy and independence: </a:t>
            </a:r>
            <a:r>
              <a:rPr lang="en-IE" dirty="0"/>
              <a:t>career is organised around the search for an occupation such as writing or consultancy which allows the individual to determine work hours or life style.</a:t>
            </a:r>
          </a:p>
          <a:p>
            <a:endParaRPr lang="en-IE" dirty="0"/>
          </a:p>
          <a:p>
            <a:r>
              <a:rPr lang="en-IE" dirty="0"/>
              <a:t>Highlights individual ‘internal’ </a:t>
            </a:r>
            <a:r>
              <a:rPr lang="en-IE" dirty="0">
                <a:solidFill>
                  <a:srgbClr val="FF0000"/>
                </a:solidFill>
              </a:rPr>
              <a:t>career anchors </a:t>
            </a:r>
            <a:r>
              <a:rPr lang="en-IE" dirty="0"/>
              <a:t>and ‘external’ careers: these match each other.</a:t>
            </a:r>
            <a:endParaRPr lang="en-US" dirty="0"/>
          </a:p>
          <a:p>
            <a:endParaRPr lang="en-US" dirty="0"/>
          </a:p>
        </p:txBody>
      </p:sp>
      <p:sp>
        <p:nvSpPr>
          <p:cNvPr id="3" name="Footer Placeholder 2"/>
          <p:cNvSpPr>
            <a:spLocks noGrp="1"/>
          </p:cNvSpPr>
          <p:nvPr>
            <p:ph type="ftr" sz="quarter" idx="11"/>
          </p:nvPr>
        </p:nvSpPr>
        <p:spPr/>
        <p:txBody>
          <a:bodyPr/>
          <a:lstStyle/>
          <a:p>
            <a:pPr>
              <a:defRPr/>
            </a:pP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p:cNvSpPr>
          <p:nvPr>
            <p:ph type="body" sz="half" idx="1"/>
          </p:nvPr>
        </p:nvSpPr>
        <p:spPr>
          <a:xfrm>
            <a:off x="457200" y="836712"/>
            <a:ext cx="8229600" cy="5259288"/>
          </a:xfrm>
        </p:spPr>
        <p:txBody>
          <a:bodyPr>
            <a:normAutofit lnSpcReduction="10000"/>
          </a:bodyPr>
          <a:lstStyle/>
          <a:p>
            <a:pPr>
              <a:lnSpc>
                <a:spcPct val="90000"/>
              </a:lnSpc>
            </a:pPr>
            <a:r>
              <a:rPr lang="en-IE" dirty="0"/>
              <a:t>Miller and Rice (1967) career development has been predicated on the notion that the most successful individuals with in an organisation are directed towards a managerial career. </a:t>
            </a:r>
          </a:p>
          <a:p>
            <a:pPr>
              <a:lnSpc>
                <a:spcPct val="90000"/>
              </a:lnSpc>
            </a:pPr>
            <a:endParaRPr lang="en-IE" dirty="0"/>
          </a:p>
          <a:p>
            <a:pPr>
              <a:lnSpc>
                <a:spcPct val="90000"/>
              </a:lnSpc>
            </a:pPr>
            <a:r>
              <a:rPr lang="en-IE" dirty="0"/>
              <a:t>They look at the irony that those who are the most successful sales people, doctors, lecturers, nurses, researchers get promoted to a position were they do not get to use the very skills that made them so successful. </a:t>
            </a:r>
          </a:p>
          <a:p>
            <a:pPr>
              <a:lnSpc>
                <a:spcPct val="90000"/>
              </a:lnSpc>
            </a:pPr>
            <a:endParaRPr lang="en-IE" dirty="0"/>
          </a:p>
          <a:p>
            <a:r>
              <a:rPr lang="en-IE" dirty="0"/>
              <a:t>The skills they have earned so far will turn out to be a disadvantage in the long run. </a:t>
            </a:r>
          </a:p>
          <a:p>
            <a:endParaRPr lang="en-IE" dirty="0"/>
          </a:p>
          <a:p>
            <a:r>
              <a:rPr lang="en-IE" dirty="0"/>
              <a:t>This is often referred to as ‘The Peter Principle’, that is been promoted to the level of ones own incompetence. </a:t>
            </a:r>
            <a:endParaRPr lang="en-US" dirty="0"/>
          </a:p>
          <a:p>
            <a:endParaRPr lang="en-US" dirty="0"/>
          </a:p>
          <a:p>
            <a:pPr>
              <a:lnSpc>
                <a:spcPct val="90000"/>
              </a:lnSpc>
            </a:pPr>
            <a:endParaRPr lang="en-IE" dirty="0"/>
          </a:p>
        </p:txBody>
      </p:sp>
      <p:sp>
        <p:nvSpPr>
          <p:cNvPr id="3" name="Footer Placeholder 2"/>
          <p:cNvSpPr>
            <a:spLocks noGrp="1"/>
          </p:cNvSpPr>
          <p:nvPr>
            <p:ph type="ftr" sz="quarter" idx="11"/>
          </p:nvPr>
        </p:nvSpPr>
        <p:spPr/>
        <p:txBody>
          <a:bodyPr/>
          <a:lstStyle/>
          <a:p>
            <a:pPr>
              <a:defRPr/>
            </a:pPr>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p:nvPr>
        </p:nvSpPr>
        <p:spPr>
          <a:xfrm>
            <a:off x="457200" y="260648"/>
            <a:ext cx="8229600" cy="714871"/>
          </a:xfrm>
        </p:spPr>
        <p:txBody>
          <a:bodyPr>
            <a:normAutofit fontScale="90000"/>
          </a:bodyPr>
          <a:lstStyle/>
          <a:p>
            <a:pPr marL="0" indent="0" algn="ctr">
              <a:buNone/>
            </a:pPr>
            <a:r>
              <a:rPr lang="en-IE" sz="3600" dirty="0"/>
              <a:t>Tournament notion of a career</a:t>
            </a:r>
            <a:br>
              <a:rPr lang="en-IE" sz="3600" dirty="0"/>
            </a:br>
            <a:endParaRPr lang="en-GB" sz="4000" dirty="0"/>
          </a:p>
        </p:txBody>
      </p:sp>
      <p:sp>
        <p:nvSpPr>
          <p:cNvPr id="46083" name="Rectangle 3"/>
          <p:cNvSpPr>
            <a:spLocks noGrp="1"/>
          </p:cNvSpPr>
          <p:nvPr>
            <p:ph type="body" sz="half" idx="1"/>
          </p:nvPr>
        </p:nvSpPr>
        <p:spPr>
          <a:xfrm>
            <a:off x="457200" y="1196752"/>
            <a:ext cx="8229600" cy="4899248"/>
          </a:xfrm>
        </p:spPr>
        <p:txBody>
          <a:bodyPr>
            <a:normAutofit fontScale="92500" lnSpcReduction="20000"/>
          </a:bodyPr>
          <a:lstStyle/>
          <a:p>
            <a:r>
              <a:rPr lang="en-IE" dirty="0"/>
              <a:t>Rosenbaum (1984) Tournament is used to judge individuals career potential.</a:t>
            </a:r>
          </a:p>
          <a:p>
            <a:endParaRPr lang="en-IE" dirty="0"/>
          </a:p>
          <a:p>
            <a:r>
              <a:rPr lang="en-IE" dirty="0"/>
              <a:t>Employee needs to win in the early stages in order to remain in the game.</a:t>
            </a:r>
          </a:p>
          <a:p>
            <a:endParaRPr lang="en-IE" dirty="0"/>
          </a:p>
          <a:p>
            <a:pPr lvl="1"/>
            <a:r>
              <a:rPr lang="en-IE" dirty="0"/>
              <a:t>In Japan (Nissan) this consists a qualification from one of the top universities to get into an elite cadre. </a:t>
            </a:r>
          </a:p>
          <a:p>
            <a:pPr lvl="1"/>
            <a:endParaRPr lang="en-IE" dirty="0"/>
          </a:p>
          <a:p>
            <a:pPr lvl="1"/>
            <a:r>
              <a:rPr lang="en-IE" dirty="0"/>
              <a:t>This is followed by a number of years of training, job rotation and socialisation until their early 30s. </a:t>
            </a:r>
          </a:p>
          <a:p>
            <a:pPr lvl="1"/>
            <a:endParaRPr lang="en-IE" dirty="0"/>
          </a:p>
          <a:p>
            <a:pPr lvl="1"/>
            <a:r>
              <a:rPr lang="en-IE" dirty="0"/>
              <a:t>The individuals deemed to have the highest potential are given swift promotion and their peers are encouraged to leave the company.</a:t>
            </a:r>
          </a:p>
          <a:p>
            <a:pPr lvl="1"/>
            <a:endParaRPr lang="en-IE" dirty="0"/>
          </a:p>
          <a:p>
            <a:pPr lvl="1"/>
            <a:r>
              <a:rPr lang="en-IE" dirty="0"/>
              <a:t>In a case of limited positions people will jockey for position.</a:t>
            </a:r>
            <a:endParaRPr lang="en-US" dirty="0"/>
          </a:p>
          <a:p>
            <a:endParaRPr lang="en-US" dirty="0"/>
          </a:p>
          <a:p>
            <a:pPr lvl="1"/>
            <a:endParaRPr lang="en-IE" dirty="0"/>
          </a:p>
        </p:txBody>
      </p:sp>
      <p:sp>
        <p:nvSpPr>
          <p:cNvPr id="3" name="Footer Placeholder 2"/>
          <p:cNvSpPr>
            <a:spLocks noGrp="1"/>
          </p:cNvSpPr>
          <p:nvPr>
            <p:ph type="ftr" sz="quarter" idx="11"/>
          </p:nvPr>
        </p:nvSpPr>
        <p:spPr/>
        <p:txBody>
          <a:bodyPr/>
          <a:lstStyle/>
          <a:p>
            <a:pPr>
              <a:defRPr/>
            </a:pPr>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p:cNvSpPr>
          <p:nvPr>
            <p:ph type="body" sz="half" idx="1"/>
          </p:nvPr>
        </p:nvSpPr>
        <p:spPr>
          <a:xfrm>
            <a:off x="457200" y="620688"/>
            <a:ext cx="8229600" cy="5475312"/>
          </a:xfrm>
        </p:spPr>
        <p:txBody>
          <a:bodyPr>
            <a:normAutofit lnSpcReduction="10000"/>
          </a:bodyPr>
          <a:lstStyle/>
          <a:p>
            <a:pPr>
              <a:lnSpc>
                <a:spcPct val="90000"/>
              </a:lnSpc>
              <a:buFont typeface="Arial" charset="0"/>
              <a:buNone/>
            </a:pPr>
            <a:r>
              <a:rPr lang="en-IE" sz="2400" b="1" dirty="0"/>
              <a:t>Traditional notion of career</a:t>
            </a:r>
          </a:p>
          <a:p>
            <a:pPr>
              <a:lnSpc>
                <a:spcPct val="90000"/>
              </a:lnSpc>
            </a:pPr>
            <a:r>
              <a:rPr lang="en-IE" sz="2400" dirty="0"/>
              <a:t>Traditional succession was spelled out by clear-cut hierarchies within organisations with a clear career path to follow. These were offered to those who were viewed as having potential within the organisation. </a:t>
            </a:r>
          </a:p>
          <a:p>
            <a:pPr>
              <a:lnSpc>
                <a:spcPct val="90000"/>
              </a:lnSpc>
            </a:pPr>
            <a:endParaRPr lang="en-IE" sz="2400" dirty="0"/>
          </a:p>
          <a:p>
            <a:pPr>
              <a:lnSpc>
                <a:spcPct val="90000"/>
              </a:lnSpc>
              <a:buFont typeface="Arial" charset="0"/>
              <a:buNone/>
            </a:pPr>
            <a:r>
              <a:rPr lang="en-IE" sz="2400" b="1" dirty="0"/>
              <a:t>Succession planning</a:t>
            </a:r>
          </a:p>
          <a:p>
            <a:pPr>
              <a:lnSpc>
                <a:spcPct val="90000"/>
              </a:lnSpc>
            </a:pPr>
            <a:r>
              <a:rPr lang="en-IE" sz="2400" dirty="0"/>
              <a:t>This is uncommon but it involves naming an individual who will be replacing another one further up within the organisation when they retire or leave.</a:t>
            </a:r>
          </a:p>
          <a:p>
            <a:pPr>
              <a:lnSpc>
                <a:spcPct val="90000"/>
              </a:lnSpc>
            </a:pPr>
            <a:endParaRPr lang="en-IE" sz="2400" dirty="0"/>
          </a:p>
          <a:p>
            <a:pPr>
              <a:lnSpc>
                <a:spcPct val="90000"/>
              </a:lnSpc>
              <a:buFont typeface="Arial" charset="0"/>
              <a:buNone/>
            </a:pPr>
            <a:r>
              <a:rPr lang="en-IE" sz="2400" b="1" dirty="0"/>
              <a:t>Targeted development</a:t>
            </a:r>
          </a:p>
          <a:p>
            <a:pPr>
              <a:lnSpc>
                <a:spcPct val="90000"/>
              </a:lnSpc>
            </a:pPr>
            <a:r>
              <a:rPr lang="en-IE" sz="2400" dirty="0"/>
              <a:t>Companies fill management openings with individuals identified and prepared as candidates for one or more specific management positions.</a:t>
            </a:r>
            <a:endParaRPr lang="en-US" sz="2400" dirty="0"/>
          </a:p>
        </p:txBody>
      </p:sp>
      <p:sp>
        <p:nvSpPr>
          <p:cNvPr id="3" name="Footer Placeholder 2"/>
          <p:cNvSpPr>
            <a:spLocks noGrp="1"/>
          </p:cNvSpPr>
          <p:nvPr>
            <p:ph type="ftr" sz="quarter" idx="11"/>
          </p:nvPr>
        </p:nvSpPr>
        <p:spPr/>
        <p:txBody>
          <a:bodyPr/>
          <a:lstStyle/>
          <a:p>
            <a:pPr>
              <a:defRPr/>
            </a:pPr>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p:cNvSpPr>
          <p:nvPr>
            <p:ph type="body" sz="half" idx="1"/>
          </p:nvPr>
        </p:nvSpPr>
        <p:spPr>
          <a:xfrm>
            <a:off x="457200" y="764704"/>
            <a:ext cx="8229600" cy="5331296"/>
          </a:xfrm>
        </p:spPr>
        <p:txBody>
          <a:bodyPr/>
          <a:lstStyle/>
          <a:p>
            <a:pPr>
              <a:buFont typeface="Arial" charset="0"/>
              <a:buNone/>
            </a:pPr>
            <a:r>
              <a:rPr lang="en-IE" b="1" dirty="0"/>
              <a:t>Career path analysis</a:t>
            </a:r>
          </a:p>
          <a:p>
            <a:r>
              <a:rPr lang="en-IE" dirty="0"/>
              <a:t>Rothwell and </a:t>
            </a:r>
            <a:r>
              <a:rPr lang="en-IE" dirty="0" err="1"/>
              <a:t>Kazanas</a:t>
            </a:r>
            <a:r>
              <a:rPr lang="en-IE" dirty="0"/>
              <a:t> (1989) suggest that there are two types of organisationally constructed career paths;</a:t>
            </a:r>
          </a:p>
          <a:p>
            <a:endParaRPr lang="en-IE" dirty="0"/>
          </a:p>
          <a:p>
            <a:pPr lvl="1"/>
            <a:r>
              <a:rPr lang="en-IE" dirty="0"/>
              <a:t>Formal: made explicit by the organisation</a:t>
            </a:r>
          </a:p>
          <a:p>
            <a:pPr lvl="1"/>
            <a:endParaRPr lang="en-IE" dirty="0"/>
          </a:p>
          <a:p>
            <a:pPr lvl="1"/>
            <a:r>
              <a:rPr lang="en-IE" dirty="0"/>
              <a:t>Informal: made explicit by examining historical movement of employees</a:t>
            </a:r>
            <a:r>
              <a:rPr lang="en-US" dirty="0"/>
              <a:t> </a:t>
            </a:r>
          </a:p>
        </p:txBody>
      </p:sp>
      <p:sp>
        <p:nvSpPr>
          <p:cNvPr id="3" name="Footer Placeholder 2"/>
          <p:cNvSpPr>
            <a:spLocks noGrp="1"/>
          </p:cNvSpPr>
          <p:nvPr>
            <p:ph type="ftr" sz="quarter" idx="11"/>
          </p:nvPr>
        </p:nvSpPr>
        <p:spPr/>
        <p:txBody>
          <a:bodyPr/>
          <a:lstStyle/>
          <a:p>
            <a:pPr>
              <a:defRPr/>
            </a:pPr>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p:cNvSpPr>
          <p:nvPr>
            <p:ph type="body" sz="half" idx="1"/>
          </p:nvPr>
        </p:nvSpPr>
        <p:spPr>
          <a:xfrm>
            <a:off x="457200" y="476672"/>
            <a:ext cx="8229600" cy="5112295"/>
          </a:xfrm>
        </p:spPr>
        <p:txBody>
          <a:bodyPr/>
          <a:lstStyle/>
          <a:p>
            <a:pPr marL="45720" indent="0">
              <a:lnSpc>
                <a:spcPct val="90000"/>
              </a:lnSpc>
              <a:buNone/>
            </a:pPr>
            <a:r>
              <a:rPr lang="en-IE" dirty="0"/>
              <a:t>Career analysis looks at what career paths individuals should follow while working within the organisation. This involves two approaches:</a:t>
            </a:r>
          </a:p>
          <a:p>
            <a:pPr>
              <a:lnSpc>
                <a:spcPct val="90000"/>
              </a:lnSpc>
            </a:pPr>
            <a:endParaRPr lang="en-IE" dirty="0"/>
          </a:p>
          <a:p>
            <a:pPr lvl="1">
              <a:lnSpc>
                <a:spcPct val="90000"/>
              </a:lnSpc>
            </a:pPr>
            <a:r>
              <a:rPr lang="en-IE" dirty="0"/>
              <a:t>Prescriptive: detailing logical relationships between jobs and logically related knowledge and skills necessary to qualify for movement from one job to the next.</a:t>
            </a:r>
          </a:p>
          <a:p>
            <a:pPr lvl="1">
              <a:lnSpc>
                <a:spcPct val="90000"/>
              </a:lnSpc>
            </a:pPr>
            <a:endParaRPr lang="en-IE" dirty="0"/>
          </a:p>
          <a:p>
            <a:pPr lvl="1">
              <a:lnSpc>
                <a:spcPct val="90000"/>
              </a:lnSpc>
            </a:pPr>
            <a:r>
              <a:rPr lang="en-IE" dirty="0"/>
              <a:t>Descriptive: detailing historical experiences of individuals who have been moved through the ranks over time e.g. manpower system/manpower planning.</a:t>
            </a:r>
            <a:endParaRPr lang="en-US" dirty="0"/>
          </a:p>
        </p:txBody>
      </p:sp>
      <p:sp>
        <p:nvSpPr>
          <p:cNvPr id="3" name="Footer Placeholder 2"/>
          <p:cNvSpPr>
            <a:spLocks noGrp="1"/>
          </p:cNvSpPr>
          <p:nvPr>
            <p:ph type="ftr" sz="quarter" idx="11"/>
          </p:nvPr>
        </p:nvSpPr>
        <p:spPr/>
        <p:txBody>
          <a:bodyPr/>
          <a:lstStyle/>
          <a:p>
            <a:pPr>
              <a:defRPr/>
            </a:pPr>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p:cNvSpPr>
          <p:nvPr>
            <p:ph type="body" sz="half" idx="1"/>
          </p:nvPr>
        </p:nvSpPr>
        <p:spPr>
          <a:xfrm>
            <a:off x="457200" y="692696"/>
            <a:ext cx="8229600" cy="5403304"/>
          </a:xfrm>
        </p:spPr>
        <p:txBody>
          <a:bodyPr/>
          <a:lstStyle/>
          <a:p>
            <a:pPr>
              <a:buFont typeface="Arial" charset="0"/>
              <a:buNone/>
            </a:pPr>
            <a:r>
              <a:rPr lang="en-IE" b="1" dirty="0"/>
              <a:t>Career and lifespan development</a:t>
            </a:r>
          </a:p>
          <a:p>
            <a:pPr>
              <a:buFont typeface="Arial" charset="0"/>
              <a:buNone/>
            </a:pPr>
            <a:endParaRPr lang="en-IE" b="1" dirty="0"/>
          </a:p>
          <a:p>
            <a:r>
              <a:rPr lang="en-IE" dirty="0"/>
              <a:t>People are now having to take a more active interest in their own career development</a:t>
            </a:r>
          </a:p>
          <a:p>
            <a:endParaRPr lang="en-IE" dirty="0"/>
          </a:p>
          <a:p>
            <a:r>
              <a:rPr lang="en-IE" dirty="0"/>
              <a:t>Fewer organisations offer job for life</a:t>
            </a:r>
          </a:p>
          <a:p>
            <a:endParaRPr lang="en-IE" dirty="0"/>
          </a:p>
          <a:p>
            <a:r>
              <a:rPr lang="en-IE" dirty="0"/>
              <a:t>Downsizing and delayering </a:t>
            </a:r>
          </a:p>
          <a:p>
            <a:endParaRPr lang="en-IE" dirty="0"/>
          </a:p>
          <a:p>
            <a:r>
              <a:rPr lang="en-IE" dirty="0"/>
              <a:t>Greater emphasis on employees taking responsibility for their learning and development</a:t>
            </a:r>
            <a:endParaRPr lang="en-US" dirty="0"/>
          </a:p>
        </p:txBody>
      </p:sp>
      <p:sp>
        <p:nvSpPr>
          <p:cNvPr id="3" name="Footer Placeholder 2"/>
          <p:cNvSpPr>
            <a:spLocks noGrp="1"/>
          </p:cNvSpPr>
          <p:nvPr>
            <p:ph type="ftr" sz="quarter" idx="11"/>
          </p:nvPr>
        </p:nvSpPr>
        <p:spPr/>
        <p:txBody>
          <a:bodyPr/>
          <a:lstStyle/>
          <a:p>
            <a:pPr>
              <a:defRPr/>
            </a:pPr>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1763688" y="4941168"/>
            <a:ext cx="6512511" cy="1143000"/>
          </a:xfrm>
        </p:spPr>
        <p:txBody>
          <a:bodyPr/>
          <a:lstStyle/>
          <a:p>
            <a:r>
              <a:rPr lang="en-US" dirty="0"/>
              <a:t>Career Management</a:t>
            </a:r>
          </a:p>
        </p:txBody>
      </p:sp>
      <p:sp>
        <p:nvSpPr>
          <p:cNvPr id="17410" name="Rectangle 3"/>
          <p:cNvSpPr>
            <a:spLocks noGrp="1" noChangeArrowheads="1"/>
          </p:cNvSpPr>
          <p:nvPr>
            <p:ph sz="quarter" idx="13"/>
          </p:nvPr>
        </p:nvSpPr>
        <p:spPr>
          <a:xfrm>
            <a:off x="1143000" y="731520"/>
            <a:ext cx="6400800" cy="3777600"/>
          </a:xfrm>
        </p:spPr>
        <p:txBody>
          <a:bodyPr>
            <a:normAutofit fontScale="77500" lnSpcReduction="20000"/>
          </a:bodyPr>
          <a:lstStyle/>
          <a:p>
            <a:pPr>
              <a:lnSpc>
                <a:spcPct val="80000"/>
              </a:lnSpc>
            </a:pPr>
            <a:r>
              <a:rPr lang="en-US" sz="2800" dirty="0"/>
              <a:t>‘</a:t>
            </a:r>
            <a:r>
              <a:rPr lang="en-US" sz="3100" dirty="0"/>
              <a:t>Employees learn and develop through carrying out their jobs…the design of those jobs and the </a:t>
            </a:r>
            <a:r>
              <a:rPr lang="en-US" sz="3100" dirty="0" err="1"/>
              <a:t>organisation</a:t>
            </a:r>
            <a:r>
              <a:rPr lang="en-US" sz="3100" dirty="0"/>
              <a:t> structure, the degree to which it is </a:t>
            </a:r>
            <a:r>
              <a:rPr lang="en-US" sz="3100" dirty="0" err="1"/>
              <a:t>centralised</a:t>
            </a:r>
            <a:r>
              <a:rPr lang="en-US" sz="3100" dirty="0"/>
              <a:t> and </a:t>
            </a:r>
            <a:r>
              <a:rPr lang="en-US" sz="3100" dirty="0" err="1"/>
              <a:t>bureaucratised</a:t>
            </a:r>
            <a:r>
              <a:rPr lang="en-US" sz="3100" dirty="0"/>
              <a:t>, all influence employees’ learning opportunities’</a:t>
            </a:r>
          </a:p>
          <a:p>
            <a:pPr>
              <a:lnSpc>
                <a:spcPct val="80000"/>
              </a:lnSpc>
            </a:pPr>
            <a:endParaRPr lang="en-US" sz="3100" dirty="0"/>
          </a:p>
          <a:p>
            <a:pPr>
              <a:lnSpc>
                <a:spcPct val="80000"/>
              </a:lnSpc>
            </a:pPr>
            <a:r>
              <a:rPr lang="en-US" sz="3100" dirty="0"/>
              <a:t>People need to grow in their jobs, and might outgrow their jobs as they learn, or to move into new jobs that would allow them to continue the process of their development.’</a:t>
            </a:r>
          </a:p>
          <a:p>
            <a:pPr>
              <a:lnSpc>
                <a:spcPct val="80000"/>
              </a:lnSpc>
            </a:pPr>
            <a:endParaRPr lang="en-US" sz="3100" dirty="0"/>
          </a:p>
          <a:p>
            <a:pPr>
              <a:lnSpc>
                <a:spcPct val="80000"/>
              </a:lnSpc>
              <a:buFontTx/>
              <a:buNone/>
            </a:pPr>
            <a:r>
              <a:rPr lang="en-US" sz="3100" dirty="0"/>
              <a:t>(</a:t>
            </a:r>
            <a:r>
              <a:rPr lang="en-US" sz="3100" dirty="0" err="1"/>
              <a:t>Beardwell</a:t>
            </a:r>
            <a:r>
              <a:rPr lang="en-US" sz="3100" dirty="0"/>
              <a:t> &amp; </a:t>
            </a:r>
            <a:r>
              <a:rPr lang="en-US" sz="3100" dirty="0" err="1"/>
              <a:t>Claydon</a:t>
            </a:r>
            <a:r>
              <a:rPr lang="en-US" sz="3100" dirty="0"/>
              <a:t>: 2007:290)</a:t>
            </a:r>
          </a:p>
        </p:txBody>
      </p:sp>
      <p:sp>
        <p:nvSpPr>
          <p:cNvPr id="3" name="Footer Placeholder 2"/>
          <p:cNvSpPr>
            <a:spLocks noGrp="1"/>
          </p:cNvSpPr>
          <p:nvPr>
            <p:ph type="ftr" sz="quarter" idx="11"/>
          </p:nvPr>
        </p:nvSpPr>
        <p:spPr/>
        <p:txBody>
          <a:bodyPr/>
          <a:lstStyle/>
          <a:p>
            <a:pPr>
              <a:defRPr/>
            </a:pPr>
            <a:endParaRPr lang="en-IE"/>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r>
              <a:rPr lang="en-US"/>
              <a:t>Career Management</a:t>
            </a:r>
          </a:p>
        </p:txBody>
      </p:sp>
      <p:sp>
        <p:nvSpPr>
          <p:cNvPr id="18434" name="Rectangle 3"/>
          <p:cNvSpPr>
            <a:spLocks noGrp="1" noChangeArrowheads="1"/>
          </p:cNvSpPr>
          <p:nvPr>
            <p:ph type="body" sz="half" idx="1"/>
          </p:nvPr>
        </p:nvSpPr>
        <p:spPr/>
        <p:txBody>
          <a:bodyPr>
            <a:normAutofit lnSpcReduction="10000"/>
          </a:bodyPr>
          <a:lstStyle/>
          <a:p>
            <a:pPr>
              <a:lnSpc>
                <a:spcPct val="80000"/>
              </a:lnSpc>
            </a:pPr>
            <a:r>
              <a:rPr lang="en-US" sz="2000"/>
              <a:t>The term infers that there is a formal planned approach to managing an individuals or groups of individual’s careers</a:t>
            </a:r>
          </a:p>
          <a:p>
            <a:pPr>
              <a:lnSpc>
                <a:spcPct val="80000"/>
              </a:lnSpc>
            </a:pPr>
            <a:endParaRPr lang="en-US" sz="2000"/>
          </a:p>
          <a:p>
            <a:pPr>
              <a:lnSpc>
                <a:spcPct val="80000"/>
              </a:lnSpc>
            </a:pPr>
            <a:r>
              <a:rPr lang="en-US" sz="2000"/>
              <a:t>The style of the organisation, the lifestage of a company (growth vs decline) may influence the approach to career management</a:t>
            </a:r>
          </a:p>
          <a:p>
            <a:pPr>
              <a:lnSpc>
                <a:spcPct val="80000"/>
              </a:lnSpc>
            </a:pPr>
            <a:endParaRPr lang="en-US" sz="2000"/>
          </a:p>
          <a:p>
            <a:pPr>
              <a:lnSpc>
                <a:spcPct val="80000"/>
              </a:lnSpc>
            </a:pPr>
            <a:r>
              <a:rPr lang="en-US" sz="2000"/>
              <a:t>The culture of the organisation will also be a significant influence</a:t>
            </a:r>
          </a:p>
          <a:p>
            <a:pPr>
              <a:lnSpc>
                <a:spcPct val="80000"/>
              </a:lnSpc>
            </a:pPr>
            <a:endParaRPr lang="en-US" sz="2000"/>
          </a:p>
          <a:p>
            <a:pPr>
              <a:lnSpc>
                <a:spcPct val="80000"/>
              </a:lnSpc>
            </a:pPr>
            <a:r>
              <a:rPr lang="en-US" sz="2000"/>
              <a:t>The individuals aspirations</a:t>
            </a:r>
          </a:p>
        </p:txBody>
      </p:sp>
      <p:pic>
        <p:nvPicPr>
          <p:cNvPr id="18435" name="Picture 4" descr="MCBD19673_0000[1]"/>
          <p:cNvPicPr>
            <a:picLocks noGrp="1" noChangeAspect="1" noChangeArrowheads="1"/>
          </p:cNvPicPr>
          <p:nvPr>
            <p:ph sz="half" idx="2"/>
          </p:nvPr>
        </p:nvPicPr>
        <p:blipFill>
          <a:blip r:embed="rId2"/>
          <a:srcRect/>
          <a:stretch>
            <a:fillRect/>
          </a:stretch>
        </p:blipFill>
        <p:spPr>
          <a:xfrm>
            <a:off x="5273675" y="1752600"/>
            <a:ext cx="3413125" cy="3962400"/>
          </a:xfrm>
        </p:spPr>
      </p:pic>
      <p:sp>
        <p:nvSpPr>
          <p:cNvPr id="3" name="Footer Placeholder 2"/>
          <p:cNvSpPr>
            <a:spLocks noGrp="1"/>
          </p:cNvSpPr>
          <p:nvPr>
            <p:ph type="ftr" sz="quarter" idx="11"/>
          </p:nvPr>
        </p:nvSpPr>
        <p:spPr/>
        <p:txBody>
          <a:bodyPr/>
          <a:lstStyle/>
          <a:p>
            <a:pPr>
              <a:defRPr/>
            </a:pPr>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1835696" y="4797152"/>
            <a:ext cx="6512511" cy="1143000"/>
          </a:xfrm>
        </p:spPr>
        <p:txBody>
          <a:bodyPr/>
          <a:lstStyle/>
          <a:p>
            <a:r>
              <a:rPr lang="en-US" dirty="0"/>
              <a:t>Company Strategy</a:t>
            </a:r>
          </a:p>
        </p:txBody>
      </p:sp>
      <p:sp>
        <p:nvSpPr>
          <p:cNvPr id="19458" name="Rectangle 3"/>
          <p:cNvSpPr>
            <a:spLocks noGrp="1" noChangeArrowheads="1"/>
          </p:cNvSpPr>
          <p:nvPr>
            <p:ph sz="quarter" idx="13"/>
          </p:nvPr>
        </p:nvSpPr>
        <p:spPr/>
        <p:txBody>
          <a:bodyPr>
            <a:normAutofit fontScale="70000" lnSpcReduction="20000"/>
          </a:bodyPr>
          <a:lstStyle/>
          <a:p>
            <a:r>
              <a:rPr lang="en-US" dirty="0"/>
              <a:t>Business Model</a:t>
            </a:r>
          </a:p>
          <a:p>
            <a:endParaRPr lang="en-US" dirty="0"/>
          </a:p>
          <a:p>
            <a:r>
              <a:rPr lang="en-US" dirty="0"/>
              <a:t>People Model</a:t>
            </a:r>
          </a:p>
          <a:p>
            <a:endParaRPr lang="en-US" dirty="0"/>
          </a:p>
          <a:p>
            <a:r>
              <a:rPr lang="en-US" dirty="0"/>
              <a:t>Strategy</a:t>
            </a:r>
          </a:p>
          <a:p>
            <a:endParaRPr lang="en-US" dirty="0"/>
          </a:p>
          <a:p>
            <a:r>
              <a:rPr lang="en-US" dirty="0"/>
              <a:t>Performance</a:t>
            </a:r>
          </a:p>
          <a:p>
            <a:endParaRPr lang="en-US" dirty="0"/>
          </a:p>
          <a:p>
            <a:r>
              <a:rPr lang="en-US" dirty="0"/>
              <a:t>Current Role</a:t>
            </a:r>
          </a:p>
          <a:p>
            <a:endParaRPr lang="en-US" dirty="0"/>
          </a:p>
          <a:p>
            <a:r>
              <a:rPr lang="en-US" dirty="0"/>
              <a:t>Future Roles</a:t>
            </a:r>
          </a:p>
          <a:p>
            <a:endParaRPr lang="en-US" dirty="0"/>
          </a:p>
          <a:p>
            <a:r>
              <a:rPr lang="en-US" dirty="0"/>
              <a:t>Aspirations of individual</a:t>
            </a:r>
          </a:p>
        </p:txBody>
      </p:sp>
      <p:sp>
        <p:nvSpPr>
          <p:cNvPr id="3" name="Footer Placeholder 2"/>
          <p:cNvSpPr>
            <a:spLocks noGrp="1"/>
          </p:cNvSpPr>
          <p:nvPr>
            <p:ph type="ftr" sz="quarter" idx="11"/>
          </p:nvPr>
        </p:nvSpPr>
        <p:spPr/>
        <p:txBody>
          <a:bodyPr/>
          <a:lstStyle/>
          <a:p>
            <a:pPr>
              <a:defRPr/>
            </a:pPr>
            <a:endParaRPr lang="en-I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normAutofit fontScale="90000"/>
          </a:bodyPr>
          <a:lstStyle/>
          <a:p>
            <a:r>
              <a:rPr lang="en-US" sz="4000"/>
              <a:t>Career Management and Development </a:t>
            </a:r>
          </a:p>
        </p:txBody>
      </p:sp>
      <p:sp>
        <p:nvSpPr>
          <p:cNvPr id="20482" name="Rectangle 3"/>
          <p:cNvSpPr>
            <a:spLocks noGrp="1" noChangeArrowheads="1"/>
          </p:cNvSpPr>
          <p:nvPr>
            <p:ph type="body" sz="half" idx="1"/>
          </p:nvPr>
        </p:nvSpPr>
        <p:spPr/>
        <p:txBody>
          <a:bodyPr>
            <a:normAutofit lnSpcReduction="10000"/>
          </a:bodyPr>
          <a:lstStyle/>
          <a:p>
            <a:r>
              <a:rPr lang="en-US" sz="2000" dirty="0"/>
              <a:t>The concept of a career has evolved over time</a:t>
            </a:r>
          </a:p>
          <a:p>
            <a:endParaRPr lang="en-US" sz="2000" dirty="0"/>
          </a:p>
          <a:p>
            <a:r>
              <a:rPr lang="en-US" sz="2000" dirty="0"/>
              <a:t>The expectations from a job </a:t>
            </a:r>
            <a:r>
              <a:rPr lang="en-US" sz="2000" dirty="0" err="1"/>
              <a:t>vs</a:t>
            </a:r>
            <a:r>
              <a:rPr lang="en-US" sz="2000" dirty="0"/>
              <a:t> a career are now very different</a:t>
            </a:r>
          </a:p>
          <a:p>
            <a:endParaRPr lang="en-US" sz="2000" dirty="0"/>
          </a:p>
          <a:p>
            <a:r>
              <a:rPr lang="en-US" sz="2000" dirty="0"/>
              <a:t>The expectations from employers has significantly changed</a:t>
            </a:r>
          </a:p>
          <a:p>
            <a:endParaRPr lang="en-US" sz="2000" dirty="0"/>
          </a:p>
          <a:p>
            <a:r>
              <a:rPr lang="en-US" sz="2000" dirty="0"/>
              <a:t>The expectations from employees has also significantly changed</a:t>
            </a:r>
          </a:p>
        </p:txBody>
      </p:sp>
      <p:pic>
        <p:nvPicPr>
          <p:cNvPr id="20483" name="Picture 4" descr="MCBD19624_0000[1]"/>
          <p:cNvPicPr>
            <a:picLocks noGrp="1" noChangeAspect="1" noChangeArrowheads="1"/>
          </p:cNvPicPr>
          <p:nvPr>
            <p:ph sz="half" idx="2"/>
          </p:nvPr>
        </p:nvPicPr>
        <p:blipFill>
          <a:blip r:embed="rId2"/>
          <a:srcRect/>
          <a:stretch>
            <a:fillRect/>
          </a:stretch>
        </p:blipFill>
        <p:spPr>
          <a:xfrm>
            <a:off x="4876800" y="1905000"/>
            <a:ext cx="3581400" cy="3733800"/>
          </a:xfrm>
        </p:spPr>
      </p:pic>
      <p:sp>
        <p:nvSpPr>
          <p:cNvPr id="3" name="Footer Placeholder 2"/>
          <p:cNvSpPr>
            <a:spLocks noGrp="1"/>
          </p:cNvSpPr>
          <p:nvPr>
            <p:ph type="ftr" sz="quarter" idx="11"/>
          </p:nvPr>
        </p:nvSpPr>
        <p:spPr/>
        <p:txBody>
          <a:bodyPr/>
          <a:lstStyle/>
          <a:p>
            <a:pPr>
              <a:defRPr/>
            </a:pPr>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1835696" y="4653136"/>
            <a:ext cx="6512511" cy="1143000"/>
          </a:xfrm>
        </p:spPr>
        <p:txBody>
          <a:bodyPr/>
          <a:lstStyle/>
          <a:p>
            <a:r>
              <a:rPr lang="en-US" dirty="0"/>
              <a:t>Models</a:t>
            </a:r>
          </a:p>
        </p:txBody>
      </p:sp>
      <p:sp>
        <p:nvSpPr>
          <p:cNvPr id="21506" name="Rectangle 3"/>
          <p:cNvSpPr>
            <a:spLocks noGrp="1" noChangeArrowheads="1"/>
          </p:cNvSpPr>
          <p:nvPr>
            <p:ph sz="quarter" idx="13"/>
          </p:nvPr>
        </p:nvSpPr>
        <p:spPr>
          <a:xfrm>
            <a:off x="1143000" y="731520"/>
            <a:ext cx="6400800" cy="4065632"/>
          </a:xfrm>
        </p:spPr>
        <p:txBody>
          <a:bodyPr>
            <a:normAutofit fontScale="92500" lnSpcReduction="20000"/>
          </a:bodyPr>
          <a:lstStyle/>
          <a:p>
            <a:pPr>
              <a:lnSpc>
                <a:spcPct val="90000"/>
              </a:lnSpc>
              <a:buFontTx/>
              <a:buNone/>
            </a:pPr>
            <a:r>
              <a:rPr lang="en-US" sz="2800" dirty="0"/>
              <a:t>Taylor’s transitional model – argues that the systematic training model could be improved if it were embedded in a map of the wider corporate strategic context</a:t>
            </a:r>
          </a:p>
          <a:p>
            <a:pPr>
              <a:lnSpc>
                <a:spcPct val="90000"/>
              </a:lnSpc>
              <a:buFontTx/>
              <a:buNone/>
            </a:pPr>
            <a:endParaRPr lang="en-US" sz="2800" dirty="0"/>
          </a:p>
          <a:p>
            <a:pPr>
              <a:lnSpc>
                <a:spcPct val="90000"/>
              </a:lnSpc>
              <a:buFontTx/>
              <a:buNone/>
            </a:pPr>
            <a:r>
              <a:rPr lang="en-US" sz="2800" dirty="0"/>
              <a:t>Systems Model – takes account of limitations of </a:t>
            </a:r>
            <a:r>
              <a:rPr lang="en-US" sz="2800" dirty="0" err="1"/>
              <a:t>organisation</a:t>
            </a:r>
            <a:r>
              <a:rPr lang="en-US" sz="2800" dirty="0"/>
              <a:t> reality that means that training activity is at a low level in the </a:t>
            </a:r>
            <a:r>
              <a:rPr lang="en-US" sz="2800" dirty="0" err="1"/>
              <a:t>organisation</a:t>
            </a:r>
            <a:r>
              <a:rPr lang="en-US" sz="2800" dirty="0"/>
              <a:t> with little buy in from managers</a:t>
            </a:r>
          </a:p>
          <a:p>
            <a:pPr>
              <a:lnSpc>
                <a:spcPct val="90000"/>
              </a:lnSpc>
              <a:buFontTx/>
              <a:buNone/>
            </a:pPr>
            <a:endParaRPr lang="en-US" sz="2800" dirty="0"/>
          </a:p>
          <a:p>
            <a:pPr>
              <a:lnSpc>
                <a:spcPct val="90000"/>
              </a:lnSpc>
              <a:buFontTx/>
              <a:buNone/>
            </a:pPr>
            <a:r>
              <a:rPr lang="en-US" sz="1600" dirty="0"/>
              <a:t>(Garavan:1997:323)</a:t>
            </a:r>
          </a:p>
          <a:p>
            <a:pPr>
              <a:lnSpc>
                <a:spcPct val="90000"/>
              </a:lnSpc>
              <a:buFontTx/>
              <a:buNone/>
            </a:pPr>
            <a:endParaRPr lang="en-US" sz="2800" dirty="0"/>
          </a:p>
        </p:txBody>
      </p:sp>
      <p:sp>
        <p:nvSpPr>
          <p:cNvPr id="3" name="Footer Placeholder 2"/>
          <p:cNvSpPr>
            <a:spLocks noGrp="1"/>
          </p:cNvSpPr>
          <p:nvPr>
            <p:ph type="ftr" sz="quarter" idx="11"/>
          </p:nvPr>
        </p:nvSpPr>
        <p:spPr/>
        <p:txBody>
          <a:bodyPr/>
          <a:lstStyle/>
          <a:p>
            <a:pPr>
              <a:defRPr/>
            </a:pPr>
            <a:endParaRPr lang="en-IE"/>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1691680" y="5157192"/>
            <a:ext cx="6512511" cy="1143000"/>
          </a:xfrm>
        </p:spPr>
        <p:txBody>
          <a:bodyPr/>
          <a:lstStyle/>
          <a:p>
            <a:r>
              <a:rPr lang="en-US" dirty="0" err="1"/>
              <a:t>Ashbridge</a:t>
            </a:r>
            <a:r>
              <a:rPr lang="en-US" dirty="0"/>
              <a:t> Model</a:t>
            </a:r>
          </a:p>
        </p:txBody>
      </p:sp>
      <p:sp>
        <p:nvSpPr>
          <p:cNvPr id="22530" name="Rectangle 3"/>
          <p:cNvSpPr>
            <a:spLocks noGrp="1" noChangeArrowheads="1"/>
          </p:cNvSpPr>
          <p:nvPr>
            <p:ph sz="quarter" idx="13"/>
          </p:nvPr>
        </p:nvSpPr>
        <p:spPr>
          <a:xfrm>
            <a:off x="1143000" y="731520"/>
            <a:ext cx="6597352" cy="4425672"/>
          </a:xfrm>
        </p:spPr>
        <p:txBody>
          <a:bodyPr>
            <a:normAutofit fontScale="62500" lnSpcReduction="20000"/>
          </a:bodyPr>
          <a:lstStyle/>
          <a:p>
            <a:pPr>
              <a:lnSpc>
                <a:spcPct val="90000"/>
              </a:lnSpc>
            </a:pPr>
            <a:r>
              <a:rPr lang="en-US" sz="2800" dirty="0"/>
              <a:t>Training and development is seen as continuous by individuals and crucial for the future survival of the </a:t>
            </a:r>
            <a:r>
              <a:rPr lang="en-US" sz="2800" dirty="0" err="1"/>
              <a:t>organisation</a:t>
            </a:r>
            <a:endParaRPr lang="en-US" sz="2800" dirty="0"/>
          </a:p>
          <a:p>
            <a:pPr>
              <a:lnSpc>
                <a:spcPct val="90000"/>
              </a:lnSpc>
            </a:pPr>
            <a:endParaRPr lang="en-US" sz="2800" dirty="0"/>
          </a:p>
          <a:p>
            <a:pPr>
              <a:lnSpc>
                <a:spcPct val="90000"/>
              </a:lnSpc>
            </a:pPr>
            <a:r>
              <a:rPr lang="en-US" sz="2800" dirty="0"/>
              <a:t>Links to company strategy and vision</a:t>
            </a:r>
          </a:p>
          <a:p>
            <a:pPr>
              <a:lnSpc>
                <a:spcPct val="90000"/>
              </a:lnSpc>
            </a:pPr>
            <a:endParaRPr lang="en-US" sz="2800" dirty="0"/>
          </a:p>
          <a:p>
            <a:pPr>
              <a:lnSpc>
                <a:spcPct val="90000"/>
              </a:lnSpc>
            </a:pPr>
            <a:r>
              <a:rPr lang="en-US" sz="2800" dirty="0"/>
              <a:t>Seen as a source of competitive advantage</a:t>
            </a:r>
          </a:p>
          <a:p>
            <a:pPr>
              <a:lnSpc>
                <a:spcPct val="90000"/>
              </a:lnSpc>
            </a:pPr>
            <a:endParaRPr lang="en-US" sz="2800" dirty="0"/>
          </a:p>
          <a:p>
            <a:pPr>
              <a:lnSpc>
                <a:spcPct val="90000"/>
              </a:lnSpc>
            </a:pPr>
            <a:r>
              <a:rPr lang="en-US" sz="2800" dirty="0"/>
              <a:t>Self-selection for training is encouraged</a:t>
            </a:r>
          </a:p>
          <a:p>
            <a:pPr>
              <a:lnSpc>
                <a:spcPct val="90000"/>
              </a:lnSpc>
            </a:pPr>
            <a:endParaRPr lang="en-US" sz="2800" dirty="0"/>
          </a:p>
          <a:p>
            <a:pPr>
              <a:lnSpc>
                <a:spcPct val="90000"/>
              </a:lnSpc>
            </a:pPr>
            <a:r>
              <a:rPr lang="en-US" sz="2800" dirty="0"/>
              <a:t>Range of training interventions available</a:t>
            </a:r>
          </a:p>
          <a:p>
            <a:pPr>
              <a:lnSpc>
                <a:spcPct val="90000"/>
              </a:lnSpc>
            </a:pPr>
            <a:endParaRPr lang="en-US" sz="2800" dirty="0"/>
          </a:p>
          <a:p>
            <a:pPr>
              <a:lnSpc>
                <a:spcPct val="90000"/>
              </a:lnSpc>
            </a:pPr>
            <a:r>
              <a:rPr lang="en-US" sz="2800" dirty="0"/>
              <a:t>Main responsibility rests with line managers</a:t>
            </a:r>
          </a:p>
          <a:p>
            <a:pPr>
              <a:lnSpc>
                <a:spcPct val="90000"/>
              </a:lnSpc>
            </a:pPr>
            <a:endParaRPr lang="en-US" sz="2800" dirty="0"/>
          </a:p>
          <a:p>
            <a:pPr>
              <a:lnSpc>
                <a:spcPct val="90000"/>
              </a:lnSpc>
            </a:pPr>
            <a:r>
              <a:rPr lang="en-US" sz="2800" dirty="0"/>
              <a:t>There is tolerance of failure as part of learning</a:t>
            </a:r>
          </a:p>
          <a:p>
            <a:pPr>
              <a:lnSpc>
                <a:spcPct val="90000"/>
              </a:lnSpc>
              <a:buFontTx/>
              <a:buNone/>
            </a:pPr>
            <a:r>
              <a:rPr lang="en-US" sz="1600" dirty="0"/>
              <a:t>(Garavan:1997:324)</a:t>
            </a:r>
          </a:p>
        </p:txBody>
      </p:sp>
      <p:sp>
        <p:nvSpPr>
          <p:cNvPr id="3" name="Footer Placeholder 2"/>
          <p:cNvSpPr>
            <a:spLocks noGrp="1"/>
          </p:cNvSpPr>
          <p:nvPr>
            <p:ph type="ftr" sz="quarter" idx="11"/>
          </p:nvPr>
        </p:nvSpPr>
        <p:spPr/>
        <p:txBody>
          <a:bodyPr/>
          <a:lstStyle/>
          <a:p>
            <a:pPr>
              <a:defRPr/>
            </a:pPr>
            <a:endParaRPr lang="en-IE"/>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r>
              <a:rPr lang="en-US"/>
              <a:t>Career Development</a:t>
            </a:r>
          </a:p>
        </p:txBody>
      </p:sp>
      <p:sp>
        <p:nvSpPr>
          <p:cNvPr id="31746" name="Rectangle 3"/>
          <p:cNvSpPr>
            <a:spLocks noGrp="1" noChangeArrowheads="1"/>
          </p:cNvSpPr>
          <p:nvPr>
            <p:ph sz="quarter" idx="13"/>
          </p:nvPr>
        </p:nvSpPr>
        <p:spPr/>
        <p:txBody>
          <a:bodyPr/>
          <a:lstStyle/>
          <a:p>
            <a:r>
              <a:rPr lang="en-US"/>
              <a:t>‘Individual development interacts with the organisation and its development through the individual’s career.  Career development therefore is of significance for both individual and organisation, and hence for human resource development’. </a:t>
            </a:r>
          </a:p>
          <a:p>
            <a:endParaRPr lang="en-US" sz="2800"/>
          </a:p>
          <a:p>
            <a:pPr>
              <a:buFontTx/>
              <a:buNone/>
            </a:pPr>
            <a:r>
              <a:rPr lang="en-US" sz="1600"/>
              <a:t>(Beardwell and Claydon 2007:283)</a:t>
            </a:r>
          </a:p>
        </p:txBody>
      </p:sp>
      <p:sp>
        <p:nvSpPr>
          <p:cNvPr id="3" name="Footer Placeholder 2"/>
          <p:cNvSpPr>
            <a:spLocks noGrp="1"/>
          </p:cNvSpPr>
          <p:nvPr>
            <p:ph type="ftr" sz="quarter" idx="11"/>
          </p:nvPr>
        </p:nvSpPr>
        <p:spPr/>
        <p:txBody>
          <a:bodyPr/>
          <a:lstStyle/>
          <a:p>
            <a:pPr>
              <a:defRPr/>
            </a:pPr>
            <a:endParaRPr lang="en-IE"/>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692331843"/>
              </p:ext>
            </p:extLst>
          </p:nvPr>
        </p:nvGraphicFramePr>
        <p:xfrm>
          <a:off x="323528" y="332655"/>
          <a:ext cx="8568952" cy="6264696"/>
        </p:xfrm>
        <a:graphic>
          <a:graphicData uri="http://schemas.openxmlformats.org/drawingml/2006/table">
            <a:tbl>
              <a:tblPr firstRow="1" firstCol="1" bandRow="1">
                <a:tableStyleId>{5C22544A-7EE6-4342-B048-85BDC9FD1C3A}</a:tableStyleId>
              </a:tblPr>
              <a:tblGrid>
                <a:gridCol w="1844473">
                  <a:extLst>
                    <a:ext uri="{9D8B030D-6E8A-4147-A177-3AD203B41FA5}">
                      <a16:colId xmlns:a16="http://schemas.microsoft.com/office/drawing/2014/main" val="20000"/>
                    </a:ext>
                  </a:extLst>
                </a:gridCol>
                <a:gridCol w="6724479">
                  <a:extLst>
                    <a:ext uri="{9D8B030D-6E8A-4147-A177-3AD203B41FA5}">
                      <a16:colId xmlns:a16="http://schemas.microsoft.com/office/drawing/2014/main" val="20001"/>
                    </a:ext>
                  </a:extLst>
                </a:gridCol>
              </a:tblGrid>
              <a:tr h="956034">
                <a:tc gridSpan="2">
                  <a:txBody>
                    <a:bodyPr/>
                    <a:lstStyle/>
                    <a:p>
                      <a:pPr>
                        <a:lnSpc>
                          <a:spcPct val="115000"/>
                        </a:lnSpc>
                        <a:spcAft>
                          <a:spcPts val="0"/>
                        </a:spcAft>
                      </a:pPr>
                      <a:r>
                        <a:rPr lang="en-IE" sz="2000">
                          <a:effectLst/>
                        </a:rPr>
                        <a:t>Career Management a Central Concern for the Employment Relationship, Nicholson and Arnold, 1989</a:t>
                      </a:r>
                      <a:endParaRPr lang="en-IE" sz="2000">
                        <a:effectLst/>
                        <a:latin typeface="Calibri"/>
                        <a:ea typeface="Calibri"/>
                        <a:cs typeface="Times New Roman"/>
                      </a:endParaRPr>
                    </a:p>
                  </a:txBody>
                  <a:tcPr marL="47194" marR="47194" marT="0" marB="0"/>
                </a:tc>
                <a:tc hMerge="1">
                  <a:txBody>
                    <a:bodyPr/>
                    <a:lstStyle/>
                    <a:p>
                      <a:endParaRPr lang="en-IE"/>
                    </a:p>
                  </a:txBody>
                  <a:tcPr/>
                </a:tc>
                <a:extLst>
                  <a:ext uri="{0D108BD9-81ED-4DB2-BD59-A6C34878D82A}">
                    <a16:rowId xmlns:a16="http://schemas.microsoft.com/office/drawing/2014/main" val="10000"/>
                  </a:ext>
                </a:extLst>
              </a:tr>
              <a:tr h="1450727">
                <a:tc>
                  <a:txBody>
                    <a:bodyPr/>
                    <a:lstStyle/>
                    <a:p>
                      <a:pPr>
                        <a:lnSpc>
                          <a:spcPct val="115000"/>
                        </a:lnSpc>
                        <a:spcAft>
                          <a:spcPts val="0"/>
                        </a:spcAft>
                      </a:pPr>
                      <a:r>
                        <a:rPr lang="en-IE" sz="2000">
                          <a:effectLst/>
                        </a:rPr>
                        <a:t>Restricted</a:t>
                      </a:r>
                      <a:endParaRPr lang="en-IE" sz="2000">
                        <a:effectLst/>
                        <a:latin typeface="Calibri"/>
                        <a:ea typeface="Calibri"/>
                        <a:cs typeface="Times New Roman"/>
                      </a:endParaRPr>
                    </a:p>
                  </a:txBody>
                  <a:tcPr marL="47194" marR="47194" marT="0" marB="0"/>
                </a:tc>
                <a:tc>
                  <a:txBody>
                    <a:bodyPr/>
                    <a:lstStyle/>
                    <a:p>
                      <a:pPr>
                        <a:lnSpc>
                          <a:spcPct val="115000"/>
                        </a:lnSpc>
                        <a:spcAft>
                          <a:spcPts val="0"/>
                        </a:spcAft>
                      </a:pPr>
                      <a:r>
                        <a:rPr lang="en-IE" sz="2000">
                          <a:effectLst/>
                        </a:rPr>
                        <a:t>While some restrictions are inevitable, organisations can often create unnecessary ones such as non-promotional transfers between functions.</a:t>
                      </a:r>
                      <a:endParaRPr lang="en-IE" sz="2000">
                        <a:effectLst/>
                        <a:latin typeface="Calibri"/>
                        <a:ea typeface="Calibri"/>
                        <a:cs typeface="Times New Roman"/>
                      </a:endParaRPr>
                    </a:p>
                  </a:txBody>
                  <a:tcPr marL="47194" marR="47194" marT="0" marB="0"/>
                </a:tc>
                <a:extLst>
                  <a:ext uri="{0D108BD9-81ED-4DB2-BD59-A6C34878D82A}">
                    <a16:rowId xmlns:a16="http://schemas.microsoft.com/office/drawing/2014/main" val="10001"/>
                  </a:ext>
                </a:extLst>
              </a:tr>
              <a:tr h="1450727">
                <a:tc>
                  <a:txBody>
                    <a:bodyPr/>
                    <a:lstStyle/>
                    <a:p>
                      <a:pPr>
                        <a:lnSpc>
                          <a:spcPct val="115000"/>
                        </a:lnSpc>
                        <a:spcAft>
                          <a:spcPts val="0"/>
                        </a:spcAft>
                      </a:pPr>
                      <a:r>
                        <a:rPr lang="en-IE" sz="2000">
                          <a:effectLst/>
                        </a:rPr>
                        <a:t>Political </a:t>
                      </a:r>
                      <a:endParaRPr lang="en-IE" sz="2000">
                        <a:effectLst/>
                        <a:latin typeface="Calibri"/>
                        <a:ea typeface="Calibri"/>
                        <a:cs typeface="Times New Roman"/>
                      </a:endParaRPr>
                    </a:p>
                  </a:txBody>
                  <a:tcPr marL="47194" marR="47194" marT="0" marB="0"/>
                </a:tc>
                <a:tc>
                  <a:txBody>
                    <a:bodyPr/>
                    <a:lstStyle/>
                    <a:p>
                      <a:pPr>
                        <a:lnSpc>
                          <a:spcPct val="115000"/>
                        </a:lnSpc>
                        <a:spcAft>
                          <a:spcPts val="0"/>
                        </a:spcAft>
                      </a:pPr>
                      <a:r>
                        <a:rPr lang="en-IE" sz="2000">
                          <a:effectLst/>
                        </a:rPr>
                        <a:t>Where career opportunities can be blocked by managers who perhaps seek to advance their own interests at the expense of individual employees.</a:t>
                      </a:r>
                      <a:endParaRPr lang="en-IE" sz="2000">
                        <a:effectLst/>
                        <a:latin typeface="Calibri"/>
                        <a:ea typeface="Calibri"/>
                        <a:cs typeface="Times New Roman"/>
                      </a:endParaRPr>
                    </a:p>
                  </a:txBody>
                  <a:tcPr marL="47194" marR="47194" marT="0" marB="0"/>
                </a:tc>
                <a:extLst>
                  <a:ext uri="{0D108BD9-81ED-4DB2-BD59-A6C34878D82A}">
                    <a16:rowId xmlns:a16="http://schemas.microsoft.com/office/drawing/2014/main" val="10002"/>
                  </a:ext>
                </a:extLst>
              </a:tr>
              <a:tr h="1450727">
                <a:tc>
                  <a:txBody>
                    <a:bodyPr/>
                    <a:lstStyle/>
                    <a:p>
                      <a:pPr>
                        <a:lnSpc>
                          <a:spcPct val="115000"/>
                        </a:lnSpc>
                        <a:spcAft>
                          <a:spcPts val="0"/>
                        </a:spcAft>
                      </a:pPr>
                      <a:r>
                        <a:rPr lang="en-IE" sz="2000">
                          <a:effectLst/>
                        </a:rPr>
                        <a:t>Mechanistic</a:t>
                      </a:r>
                      <a:endParaRPr lang="en-IE" sz="2000">
                        <a:effectLst/>
                        <a:latin typeface="Calibri"/>
                        <a:ea typeface="Calibri"/>
                        <a:cs typeface="Times New Roman"/>
                      </a:endParaRPr>
                    </a:p>
                  </a:txBody>
                  <a:tcPr marL="47194" marR="47194" marT="0" marB="0"/>
                </a:tc>
                <a:tc>
                  <a:txBody>
                    <a:bodyPr/>
                    <a:lstStyle/>
                    <a:p>
                      <a:pPr>
                        <a:lnSpc>
                          <a:spcPct val="115000"/>
                        </a:lnSpc>
                        <a:spcAft>
                          <a:spcPts val="0"/>
                        </a:spcAft>
                      </a:pPr>
                      <a:r>
                        <a:rPr lang="en-IE" sz="2000">
                          <a:effectLst/>
                        </a:rPr>
                        <a:t>Where career moves are controlled by rules and procedures that do not allow for exceptions and fail to take account of changing circumstances.</a:t>
                      </a:r>
                      <a:endParaRPr lang="en-IE" sz="2000">
                        <a:effectLst/>
                        <a:latin typeface="Calibri"/>
                        <a:ea typeface="Calibri"/>
                        <a:cs typeface="Times New Roman"/>
                      </a:endParaRPr>
                    </a:p>
                  </a:txBody>
                  <a:tcPr marL="47194" marR="47194" marT="0" marB="0"/>
                </a:tc>
                <a:extLst>
                  <a:ext uri="{0D108BD9-81ED-4DB2-BD59-A6C34878D82A}">
                    <a16:rowId xmlns:a16="http://schemas.microsoft.com/office/drawing/2014/main" val="10003"/>
                  </a:ext>
                </a:extLst>
              </a:tr>
              <a:tr h="956481">
                <a:tc>
                  <a:txBody>
                    <a:bodyPr/>
                    <a:lstStyle/>
                    <a:p>
                      <a:pPr>
                        <a:lnSpc>
                          <a:spcPct val="115000"/>
                        </a:lnSpc>
                        <a:spcAft>
                          <a:spcPts val="0"/>
                        </a:spcAft>
                      </a:pPr>
                      <a:r>
                        <a:rPr lang="en-IE" sz="2000">
                          <a:effectLst/>
                        </a:rPr>
                        <a:t>Neglected</a:t>
                      </a:r>
                      <a:endParaRPr lang="en-IE" sz="2000">
                        <a:effectLst/>
                        <a:latin typeface="Calibri"/>
                        <a:ea typeface="Calibri"/>
                        <a:cs typeface="Times New Roman"/>
                      </a:endParaRPr>
                    </a:p>
                  </a:txBody>
                  <a:tcPr marL="47194" marR="47194" marT="0" marB="0"/>
                </a:tc>
                <a:tc>
                  <a:txBody>
                    <a:bodyPr/>
                    <a:lstStyle/>
                    <a:p>
                      <a:pPr>
                        <a:lnSpc>
                          <a:spcPct val="115000"/>
                        </a:lnSpc>
                        <a:spcAft>
                          <a:spcPts val="0"/>
                        </a:spcAft>
                      </a:pPr>
                      <a:r>
                        <a:rPr lang="en-IE" sz="2000" dirty="0">
                          <a:effectLst/>
                        </a:rPr>
                        <a:t>Where possible career paths are simply not identified and no one can see the way forward. </a:t>
                      </a:r>
                      <a:endParaRPr lang="en-IE" sz="2000" dirty="0">
                        <a:effectLst/>
                        <a:latin typeface="Calibri"/>
                        <a:ea typeface="Calibri"/>
                        <a:cs typeface="Times New Roman"/>
                      </a:endParaRPr>
                    </a:p>
                  </a:txBody>
                  <a:tcPr marL="47194" marR="47194" marT="0" marB="0"/>
                </a:tc>
                <a:extLst>
                  <a:ext uri="{0D108BD9-81ED-4DB2-BD59-A6C34878D82A}">
                    <a16:rowId xmlns:a16="http://schemas.microsoft.com/office/drawing/2014/main" val="10004"/>
                  </a:ext>
                </a:extLst>
              </a:tr>
            </a:tbl>
          </a:graphicData>
        </a:graphic>
      </p:graphicFrame>
      <p:sp>
        <p:nvSpPr>
          <p:cNvPr id="4" name="Footer Placeholder 3"/>
          <p:cNvSpPr>
            <a:spLocks noGrp="1"/>
          </p:cNvSpPr>
          <p:nvPr>
            <p:ph type="ftr" sz="quarter" idx="11"/>
          </p:nvPr>
        </p:nvSpPr>
        <p:spPr/>
        <p:txBody>
          <a:bodyPr/>
          <a:lstStyle/>
          <a:p>
            <a:pPr>
              <a:defRPr/>
            </a:pPr>
            <a:endParaRPr lang="en-US"/>
          </a:p>
        </p:txBody>
      </p:sp>
    </p:spTree>
    <p:extLst>
      <p:ext uri="{BB962C8B-B14F-4D97-AF65-F5344CB8AC3E}">
        <p14:creationId xmlns:p14="http://schemas.microsoft.com/office/powerpoint/2010/main" val="28937699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755520540"/>
              </p:ext>
            </p:extLst>
          </p:nvPr>
        </p:nvGraphicFramePr>
        <p:xfrm>
          <a:off x="323528" y="332657"/>
          <a:ext cx="8363272" cy="6014102"/>
        </p:xfrm>
        <a:graphic>
          <a:graphicData uri="http://schemas.openxmlformats.org/drawingml/2006/table">
            <a:tbl>
              <a:tblPr firstRow="1" firstCol="1" bandRow="1">
                <a:tableStyleId>{5C22544A-7EE6-4342-B048-85BDC9FD1C3A}</a:tableStyleId>
              </a:tblPr>
              <a:tblGrid>
                <a:gridCol w="1564607">
                  <a:extLst>
                    <a:ext uri="{9D8B030D-6E8A-4147-A177-3AD203B41FA5}">
                      <a16:colId xmlns:a16="http://schemas.microsoft.com/office/drawing/2014/main" val="20000"/>
                    </a:ext>
                  </a:extLst>
                </a:gridCol>
                <a:gridCol w="6798665">
                  <a:extLst>
                    <a:ext uri="{9D8B030D-6E8A-4147-A177-3AD203B41FA5}">
                      <a16:colId xmlns:a16="http://schemas.microsoft.com/office/drawing/2014/main" val="20001"/>
                    </a:ext>
                  </a:extLst>
                </a:gridCol>
              </a:tblGrid>
              <a:tr h="239978">
                <a:tc gridSpan="2">
                  <a:txBody>
                    <a:bodyPr/>
                    <a:lstStyle/>
                    <a:p>
                      <a:pPr>
                        <a:lnSpc>
                          <a:spcPct val="115000"/>
                        </a:lnSpc>
                        <a:spcAft>
                          <a:spcPts val="0"/>
                        </a:spcAft>
                      </a:pPr>
                      <a:r>
                        <a:rPr lang="en-IE" sz="1800" dirty="0">
                          <a:effectLst/>
                        </a:rPr>
                        <a:t>Career Development Techniques, </a:t>
                      </a:r>
                      <a:r>
                        <a:rPr lang="en-IE" sz="1800" dirty="0" err="1">
                          <a:effectLst/>
                        </a:rPr>
                        <a:t>Gunnigle</a:t>
                      </a:r>
                      <a:r>
                        <a:rPr lang="en-IE" sz="1800" dirty="0">
                          <a:effectLst/>
                        </a:rPr>
                        <a:t>, </a:t>
                      </a:r>
                      <a:r>
                        <a:rPr lang="en-IE" sz="1800" dirty="0" err="1">
                          <a:effectLst/>
                        </a:rPr>
                        <a:t>Heraty</a:t>
                      </a:r>
                      <a:r>
                        <a:rPr lang="en-IE" sz="1800" dirty="0">
                          <a:effectLst/>
                        </a:rPr>
                        <a:t> and Morley, 2011</a:t>
                      </a:r>
                      <a:endParaRPr lang="en-IE" sz="1800" dirty="0">
                        <a:effectLst/>
                        <a:latin typeface="Calibri"/>
                        <a:ea typeface="Calibri"/>
                        <a:cs typeface="Times New Roman"/>
                      </a:endParaRPr>
                    </a:p>
                  </a:txBody>
                  <a:tcPr marL="47194" marR="47194" marT="0" marB="0"/>
                </a:tc>
                <a:tc hMerge="1">
                  <a:txBody>
                    <a:bodyPr/>
                    <a:lstStyle/>
                    <a:p>
                      <a:endParaRPr lang="en-IE"/>
                    </a:p>
                  </a:txBody>
                  <a:tcPr/>
                </a:tc>
                <a:extLst>
                  <a:ext uri="{0D108BD9-81ED-4DB2-BD59-A6C34878D82A}">
                    <a16:rowId xmlns:a16="http://schemas.microsoft.com/office/drawing/2014/main" val="10000"/>
                  </a:ext>
                </a:extLst>
              </a:tr>
              <a:tr h="998041">
                <a:tc>
                  <a:txBody>
                    <a:bodyPr/>
                    <a:lstStyle/>
                    <a:p>
                      <a:pPr>
                        <a:lnSpc>
                          <a:spcPct val="115000"/>
                        </a:lnSpc>
                        <a:spcAft>
                          <a:spcPts val="0"/>
                        </a:spcAft>
                      </a:pPr>
                      <a:r>
                        <a:rPr lang="en-IE" sz="1600">
                          <a:effectLst/>
                        </a:rPr>
                        <a:t>Succession Planning</a:t>
                      </a:r>
                      <a:endParaRPr lang="en-IE" sz="1600">
                        <a:effectLst/>
                        <a:latin typeface="Calibri"/>
                        <a:ea typeface="Calibri"/>
                        <a:cs typeface="Times New Roman"/>
                      </a:endParaRPr>
                    </a:p>
                  </a:txBody>
                  <a:tcPr marL="47194" marR="47194" marT="0" marB="0"/>
                </a:tc>
                <a:tc>
                  <a:txBody>
                    <a:bodyPr/>
                    <a:lstStyle/>
                    <a:p>
                      <a:pPr>
                        <a:lnSpc>
                          <a:spcPct val="115000"/>
                        </a:lnSpc>
                        <a:spcAft>
                          <a:spcPts val="0"/>
                        </a:spcAft>
                      </a:pPr>
                      <a:r>
                        <a:rPr lang="en-IE" sz="1600">
                          <a:effectLst/>
                        </a:rPr>
                        <a:t>Employees deemed suitable for key positions in the future are identified and ‘earmarked’. They are then provided with the necessary experiences, training to enable them to take up these positions.</a:t>
                      </a:r>
                      <a:endParaRPr lang="en-IE" sz="1600">
                        <a:effectLst/>
                        <a:latin typeface="Calibri"/>
                        <a:ea typeface="Calibri"/>
                        <a:cs typeface="Times New Roman"/>
                      </a:endParaRPr>
                    </a:p>
                  </a:txBody>
                  <a:tcPr marL="47194" marR="47194" marT="0" marB="0"/>
                </a:tc>
                <a:extLst>
                  <a:ext uri="{0D108BD9-81ED-4DB2-BD59-A6C34878D82A}">
                    <a16:rowId xmlns:a16="http://schemas.microsoft.com/office/drawing/2014/main" val="10001"/>
                  </a:ext>
                </a:extLst>
              </a:tr>
              <a:tr h="1251658">
                <a:tc>
                  <a:txBody>
                    <a:bodyPr/>
                    <a:lstStyle/>
                    <a:p>
                      <a:pPr>
                        <a:lnSpc>
                          <a:spcPct val="115000"/>
                        </a:lnSpc>
                        <a:spcAft>
                          <a:spcPts val="0"/>
                        </a:spcAft>
                      </a:pPr>
                      <a:r>
                        <a:rPr lang="en-IE" sz="1600">
                          <a:effectLst/>
                        </a:rPr>
                        <a:t>Career counselling</a:t>
                      </a:r>
                      <a:endParaRPr lang="en-IE" sz="1600">
                        <a:effectLst/>
                        <a:latin typeface="Calibri"/>
                        <a:ea typeface="Calibri"/>
                        <a:cs typeface="Times New Roman"/>
                      </a:endParaRPr>
                    </a:p>
                  </a:txBody>
                  <a:tcPr marL="47194" marR="47194" marT="0" marB="0"/>
                </a:tc>
                <a:tc>
                  <a:txBody>
                    <a:bodyPr/>
                    <a:lstStyle/>
                    <a:p>
                      <a:pPr>
                        <a:lnSpc>
                          <a:spcPct val="115000"/>
                        </a:lnSpc>
                        <a:spcAft>
                          <a:spcPts val="0"/>
                        </a:spcAft>
                      </a:pPr>
                      <a:r>
                        <a:rPr lang="en-IE" sz="1600" dirty="0">
                          <a:effectLst/>
                        </a:rPr>
                        <a:t>The organisation appoints and external counsellor (perhaps an internal manager may consider this role) to assist individual employees to clarify their ideas about self and work. Psychometric tests are often used to identify career opportunities for individual employees.</a:t>
                      </a:r>
                      <a:endParaRPr lang="en-IE" sz="1600" dirty="0">
                        <a:effectLst/>
                        <a:latin typeface="Calibri"/>
                        <a:ea typeface="Calibri"/>
                        <a:cs typeface="Times New Roman"/>
                      </a:endParaRPr>
                    </a:p>
                  </a:txBody>
                  <a:tcPr marL="47194" marR="47194" marT="0" marB="0"/>
                </a:tc>
                <a:extLst>
                  <a:ext uri="{0D108BD9-81ED-4DB2-BD59-A6C34878D82A}">
                    <a16:rowId xmlns:a16="http://schemas.microsoft.com/office/drawing/2014/main" val="10002"/>
                  </a:ext>
                </a:extLst>
              </a:tr>
              <a:tr h="998041">
                <a:tc>
                  <a:txBody>
                    <a:bodyPr/>
                    <a:lstStyle/>
                    <a:p>
                      <a:pPr>
                        <a:lnSpc>
                          <a:spcPct val="115000"/>
                        </a:lnSpc>
                        <a:spcAft>
                          <a:spcPts val="0"/>
                        </a:spcAft>
                      </a:pPr>
                      <a:r>
                        <a:rPr lang="en-IE" sz="1600">
                          <a:effectLst/>
                        </a:rPr>
                        <a:t>Skills Inventories</a:t>
                      </a:r>
                      <a:endParaRPr lang="en-IE" sz="1600">
                        <a:effectLst/>
                        <a:latin typeface="Calibri"/>
                        <a:ea typeface="Calibri"/>
                        <a:cs typeface="Times New Roman"/>
                      </a:endParaRPr>
                    </a:p>
                  </a:txBody>
                  <a:tcPr marL="47194" marR="47194" marT="0" marB="0"/>
                </a:tc>
                <a:tc>
                  <a:txBody>
                    <a:bodyPr/>
                    <a:lstStyle/>
                    <a:p>
                      <a:pPr>
                        <a:lnSpc>
                          <a:spcPct val="115000"/>
                        </a:lnSpc>
                        <a:spcAft>
                          <a:spcPts val="0"/>
                        </a:spcAft>
                      </a:pPr>
                      <a:r>
                        <a:rPr lang="en-IE" sz="1600" dirty="0">
                          <a:effectLst/>
                        </a:rPr>
                        <a:t>The organisation develops detailed records on the skills, experiences, qualifications and expertise accumulated by each employee, coupled with information on individuals’ career preferences and objectives.</a:t>
                      </a:r>
                      <a:endParaRPr lang="en-IE" sz="1600" dirty="0">
                        <a:effectLst/>
                        <a:latin typeface="Calibri"/>
                        <a:ea typeface="Calibri"/>
                        <a:cs typeface="Times New Roman"/>
                      </a:endParaRPr>
                    </a:p>
                  </a:txBody>
                  <a:tcPr marL="47194" marR="47194" marT="0" marB="0"/>
                </a:tc>
                <a:extLst>
                  <a:ext uri="{0D108BD9-81ED-4DB2-BD59-A6C34878D82A}">
                    <a16:rowId xmlns:a16="http://schemas.microsoft.com/office/drawing/2014/main" val="10003"/>
                  </a:ext>
                </a:extLst>
              </a:tr>
              <a:tr h="998041">
                <a:tc>
                  <a:txBody>
                    <a:bodyPr/>
                    <a:lstStyle/>
                    <a:p>
                      <a:pPr>
                        <a:lnSpc>
                          <a:spcPct val="115000"/>
                        </a:lnSpc>
                        <a:spcAft>
                          <a:spcPts val="0"/>
                        </a:spcAft>
                      </a:pPr>
                      <a:r>
                        <a:rPr lang="en-IE" sz="1600">
                          <a:effectLst/>
                        </a:rPr>
                        <a:t>Mentoring Programmes</a:t>
                      </a:r>
                      <a:endParaRPr lang="en-IE" sz="1600">
                        <a:effectLst/>
                        <a:latin typeface="Calibri"/>
                        <a:ea typeface="Calibri"/>
                        <a:cs typeface="Times New Roman"/>
                      </a:endParaRPr>
                    </a:p>
                  </a:txBody>
                  <a:tcPr marL="47194" marR="47194" marT="0" marB="0"/>
                </a:tc>
                <a:tc>
                  <a:txBody>
                    <a:bodyPr/>
                    <a:lstStyle/>
                    <a:p>
                      <a:pPr>
                        <a:lnSpc>
                          <a:spcPct val="115000"/>
                        </a:lnSpc>
                        <a:spcAft>
                          <a:spcPts val="0"/>
                        </a:spcAft>
                      </a:pPr>
                      <a:r>
                        <a:rPr lang="en-IE" sz="1600">
                          <a:effectLst/>
                        </a:rPr>
                        <a:t>Organisation develops systems whereby older, more experienced workers act as role models for younger employees – they support, guide and counsel the employee through their time within the organisation.</a:t>
                      </a:r>
                      <a:endParaRPr lang="en-IE" sz="1600">
                        <a:effectLst/>
                        <a:latin typeface="Calibri"/>
                        <a:ea typeface="Calibri"/>
                        <a:cs typeface="Times New Roman"/>
                      </a:endParaRPr>
                    </a:p>
                  </a:txBody>
                  <a:tcPr marL="47194" marR="47194" marT="0" marB="0"/>
                </a:tc>
                <a:extLst>
                  <a:ext uri="{0D108BD9-81ED-4DB2-BD59-A6C34878D82A}">
                    <a16:rowId xmlns:a16="http://schemas.microsoft.com/office/drawing/2014/main" val="10004"/>
                  </a:ext>
                </a:extLst>
              </a:tr>
              <a:tr h="1452853">
                <a:tc>
                  <a:txBody>
                    <a:bodyPr/>
                    <a:lstStyle/>
                    <a:p>
                      <a:pPr>
                        <a:lnSpc>
                          <a:spcPct val="115000"/>
                        </a:lnSpc>
                        <a:spcAft>
                          <a:spcPts val="0"/>
                        </a:spcAft>
                      </a:pPr>
                      <a:r>
                        <a:rPr lang="en-IE" sz="1600">
                          <a:effectLst/>
                        </a:rPr>
                        <a:t>Educational Opportunities</a:t>
                      </a:r>
                      <a:endParaRPr lang="en-IE" sz="1600">
                        <a:effectLst/>
                        <a:latin typeface="Calibri"/>
                        <a:ea typeface="Calibri"/>
                        <a:cs typeface="Times New Roman"/>
                      </a:endParaRPr>
                    </a:p>
                  </a:txBody>
                  <a:tcPr marL="47194" marR="47194" marT="0" marB="0"/>
                </a:tc>
                <a:tc>
                  <a:txBody>
                    <a:bodyPr/>
                    <a:lstStyle/>
                    <a:p>
                      <a:pPr>
                        <a:lnSpc>
                          <a:spcPct val="115000"/>
                        </a:lnSpc>
                        <a:spcAft>
                          <a:spcPts val="0"/>
                        </a:spcAft>
                      </a:pPr>
                      <a:r>
                        <a:rPr lang="en-IE" sz="1600" dirty="0">
                          <a:effectLst/>
                        </a:rPr>
                        <a:t>The organisation overtly promotes continuous development and provides information and financial support on both internal and external courses/training/conferences.</a:t>
                      </a:r>
                      <a:endParaRPr lang="en-IE" sz="1600" dirty="0">
                        <a:effectLst/>
                        <a:latin typeface="Calibri"/>
                        <a:ea typeface="Calibri"/>
                        <a:cs typeface="Times New Roman"/>
                      </a:endParaRPr>
                    </a:p>
                  </a:txBody>
                  <a:tcPr marL="47194" marR="47194" marT="0" marB="0"/>
                </a:tc>
                <a:extLst>
                  <a:ext uri="{0D108BD9-81ED-4DB2-BD59-A6C34878D82A}">
                    <a16:rowId xmlns:a16="http://schemas.microsoft.com/office/drawing/2014/main" val="10005"/>
                  </a:ext>
                </a:extLst>
              </a:tr>
            </a:tbl>
          </a:graphicData>
        </a:graphic>
      </p:graphicFrame>
      <p:sp>
        <p:nvSpPr>
          <p:cNvPr id="4" name="Footer Placeholder 3"/>
          <p:cNvSpPr>
            <a:spLocks noGrp="1"/>
          </p:cNvSpPr>
          <p:nvPr>
            <p:ph type="ftr" sz="quarter" idx="11"/>
          </p:nvPr>
        </p:nvSpPr>
        <p:spPr/>
        <p:txBody>
          <a:bodyPr/>
          <a:lstStyle/>
          <a:p>
            <a:pPr>
              <a:defRPr/>
            </a:pPr>
            <a:endParaRPr lang="en-US"/>
          </a:p>
        </p:txBody>
      </p:sp>
    </p:spTree>
    <p:extLst>
      <p:ext uri="{BB962C8B-B14F-4D97-AF65-F5344CB8AC3E}">
        <p14:creationId xmlns:p14="http://schemas.microsoft.com/office/powerpoint/2010/main" val="4059593669"/>
      </p:ext>
    </p:extLst>
  </p:cSld>
  <p:clrMapOvr>
    <a:masterClrMapping/>
  </p:clrMapOvr>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541</TotalTime>
  <Words>4062</Words>
  <Application>Microsoft Macintosh PowerPoint</Application>
  <PresentationFormat>On-screen Show (4:3)</PresentationFormat>
  <Paragraphs>403</Paragraphs>
  <Slides>45</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Arial</vt:lpstr>
      <vt:lpstr>Calibri</vt:lpstr>
      <vt:lpstr>Georgia</vt:lpstr>
      <vt:lpstr>TrashHand</vt:lpstr>
      <vt:lpstr>Trebuchet MS</vt:lpstr>
      <vt:lpstr>Slipstream</vt:lpstr>
      <vt:lpstr>Career Development Lecture 6 </vt:lpstr>
      <vt:lpstr>Career Management</vt:lpstr>
      <vt:lpstr>An Overview</vt:lpstr>
      <vt:lpstr>An Overview</vt:lpstr>
      <vt:lpstr>Career Management</vt:lpstr>
      <vt:lpstr>PowerPoint Presentation</vt:lpstr>
      <vt:lpstr>Task</vt:lpstr>
      <vt:lpstr>What is a Career?</vt:lpstr>
      <vt:lpstr>Comparison between Traditional Careers and Contemporary Careers</vt:lpstr>
      <vt:lpstr>Graduate Employability, soft, hard and transferable skills</vt:lpstr>
      <vt:lpstr>Transferable Skills</vt:lpstr>
      <vt:lpstr>Graduate skills: Factors most important to Employers</vt:lpstr>
      <vt:lpstr>Graduate skills</vt:lpstr>
      <vt:lpstr>Graduate skills</vt:lpstr>
      <vt:lpstr>17 skills in order of importance</vt:lpstr>
      <vt:lpstr>PowerPoint Presentation</vt:lpstr>
      <vt:lpstr>Contemporary Careers </vt:lpstr>
      <vt:lpstr>Boundaryless Careers</vt:lpstr>
      <vt:lpstr>Protean Careers</vt:lpstr>
      <vt:lpstr>Protean Careers</vt:lpstr>
      <vt:lpstr>Authentic Careers</vt:lpstr>
      <vt:lpstr>Kaleidoscope Careers</vt:lpstr>
      <vt:lpstr>Kaleidoscope Careers</vt:lpstr>
      <vt:lpstr>Off-Ramp Careers</vt:lpstr>
      <vt:lpstr>Off-Ramp Careers</vt:lpstr>
      <vt:lpstr>Portfolio Careers</vt:lpstr>
      <vt:lpstr>Portfolio Careers</vt:lpstr>
      <vt:lpstr>Core theme of Career Management </vt:lpstr>
      <vt:lpstr>Career anchors </vt:lpstr>
      <vt:lpstr>PowerPoint Presentation</vt:lpstr>
      <vt:lpstr>PowerPoint Presentation</vt:lpstr>
      <vt:lpstr>Tournament notion of a career </vt:lpstr>
      <vt:lpstr>PowerPoint Presentation</vt:lpstr>
      <vt:lpstr>PowerPoint Presentation</vt:lpstr>
      <vt:lpstr>PowerPoint Presentation</vt:lpstr>
      <vt:lpstr>PowerPoint Presentation</vt:lpstr>
      <vt:lpstr>Career Management</vt:lpstr>
      <vt:lpstr>Career Management</vt:lpstr>
      <vt:lpstr>Company Strategy</vt:lpstr>
      <vt:lpstr>Career Management and Development </vt:lpstr>
      <vt:lpstr>Models</vt:lpstr>
      <vt:lpstr>Ashbridge Model</vt:lpstr>
      <vt:lpstr>Career Development</vt:lpstr>
      <vt:lpstr>PowerPoint Presentation</vt:lpstr>
      <vt:lpstr>PowerPoint Presentation</vt:lpstr>
    </vt:vector>
  </TitlesOfParts>
  <Company>nci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Management/Development</dc:title>
  <dc:creator>Caitriona Hughes</dc:creator>
  <cp:lastModifiedBy>Corinna Barber</cp:lastModifiedBy>
  <cp:revision>57</cp:revision>
  <cp:lastPrinted>2017-09-29T10:44:26Z</cp:lastPrinted>
  <dcterms:created xsi:type="dcterms:W3CDTF">2010-10-22T16:43:02Z</dcterms:created>
  <dcterms:modified xsi:type="dcterms:W3CDTF">2020-11-18T22:12:20Z</dcterms:modified>
</cp:coreProperties>
</file>